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259" r:id="rId4"/>
    <p:sldId id="260" r:id="rId5"/>
    <p:sldId id="290" r:id="rId6"/>
    <p:sldId id="261" r:id="rId7"/>
    <p:sldId id="262" r:id="rId8"/>
    <p:sldId id="263" r:id="rId9"/>
    <p:sldId id="264" r:id="rId10"/>
    <p:sldId id="325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32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9" r:id="rId33"/>
    <p:sldId id="287" r:id="rId34"/>
    <p:sldId id="288" r:id="rId35"/>
    <p:sldId id="291" r:id="rId36"/>
    <p:sldId id="292" r:id="rId37"/>
    <p:sldId id="293" r:id="rId38"/>
    <p:sldId id="338" r:id="rId39"/>
    <p:sldId id="294" r:id="rId40"/>
    <p:sldId id="295" r:id="rId41"/>
    <p:sldId id="268" r:id="rId42"/>
    <p:sldId id="269" r:id="rId43"/>
    <p:sldId id="270" r:id="rId44"/>
    <p:sldId id="298" r:id="rId45"/>
    <p:sldId id="327" r:id="rId46"/>
    <p:sldId id="306" r:id="rId47"/>
    <p:sldId id="328" r:id="rId48"/>
    <p:sldId id="310" r:id="rId49"/>
    <p:sldId id="318" r:id="rId50"/>
    <p:sldId id="319" r:id="rId51"/>
    <p:sldId id="301" r:id="rId52"/>
    <p:sldId id="304" r:id="rId53"/>
    <p:sldId id="303" r:id="rId54"/>
    <p:sldId id="297" r:id="rId55"/>
    <p:sldId id="300" r:id="rId56"/>
    <p:sldId id="308" r:id="rId57"/>
    <p:sldId id="342" r:id="rId58"/>
    <p:sldId id="344" r:id="rId59"/>
    <p:sldId id="313" r:id="rId60"/>
    <p:sldId id="307" r:id="rId61"/>
    <p:sldId id="322" r:id="rId62"/>
    <p:sldId id="329" r:id="rId63"/>
    <p:sldId id="311" r:id="rId64"/>
    <p:sldId id="314" r:id="rId65"/>
    <p:sldId id="315" r:id="rId66"/>
    <p:sldId id="330" r:id="rId67"/>
    <p:sldId id="331" r:id="rId68"/>
    <p:sldId id="320" r:id="rId69"/>
    <p:sldId id="321" r:id="rId70"/>
    <p:sldId id="323" r:id="rId71"/>
    <p:sldId id="305" r:id="rId72"/>
    <p:sldId id="312" r:id="rId73"/>
    <p:sldId id="324" r:id="rId74"/>
    <p:sldId id="332" r:id="rId75"/>
    <p:sldId id="333" r:id="rId76"/>
    <p:sldId id="334" r:id="rId77"/>
    <p:sldId id="335" r:id="rId78"/>
    <p:sldId id="336" r:id="rId79"/>
    <p:sldId id="337" r:id="rId80"/>
    <p:sldId id="339" r:id="rId81"/>
    <p:sldId id="340" r:id="rId82"/>
    <p:sldId id="341" r:id="rId83"/>
    <p:sldId id="343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1D99-02B3-4253-AC81-1C72B86A0856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5857-6950-40C1-97A4-48857A768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19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Nuclei with unpaired protons and neutrons( </a:t>
            </a:r>
            <a:r>
              <a:rPr lang="en-US" dirty="0" err="1" smtClean="0"/>
              <a:t>i.e</a:t>
            </a:r>
            <a:r>
              <a:rPr lang="en-US" dirty="0" smtClean="0"/>
              <a:t> odd no of neutrons and protons are MR active.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506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2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PECULIAR MANNER IN WHICH THE FOURIER SERIES OF A CONTINUOUSLY DIFFERENTIABLE</a:t>
            </a:r>
            <a:r>
              <a:rPr lang="en-US" baseline="0" dirty="0" smtClean="0"/>
              <a:t> PERIODIC FUNCTION BEHAVES AT A JUMP DISCONTINUITY.</a:t>
            </a:r>
            <a:r>
              <a:rPr lang="en-US" dirty="0" smtClean="0"/>
              <a:t>IN MRI, GIBBS PHENOMENON CAUSES</a:t>
            </a:r>
            <a:r>
              <a:rPr lang="en-US" baseline="0" dirty="0" smtClean="0"/>
              <a:t> ARTEFACTS IN PRESENCE OF ADJACENT REGIONS WITH MARKED DIFFERENT SIGNAL INTENSITIES.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46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ischemic necrosis, the progression of a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hyperintense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 proceeds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subendocardium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subepicardium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particular location and progression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late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hyperintensity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specific for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postischemic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myocardial fibrosis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differs from the other forms of myocardial fibrosis, such as marked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hypertrophy, myocarditis, and non-ischemic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dilatative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cardiomyopathy in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late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hyperintensity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if present, is distributed in a disorganized fashion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the myocardium.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43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 alterations are the first to ensue to the reduction in coronary flow.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Alterations of the diastolic function (altered relaxation) then set in, followed by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alterations of the systolic function (reduction of regional contractility).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Subsequently, electrocardiographic changes occur, which ultimately announce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manifestation of precordial pain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507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 elapsed after the ischemic event is fundamental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same pattern of late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hyperintensity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identifies a partially viable tissue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with acute myocardial infarction, and necrotic tissue in patients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previous myocardial infarction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19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 myocardium is characterized by a rapid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wash-in and wash-out of contrast, while signal intensity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infarcted myocardium progressively increases.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Microvascular</a:t>
            </a:r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obstruction is characterized by lack of signal and slow decrease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extent over time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32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790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motion is typically minimal during diastasis that occurs after rapid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ventricular filling and before atrial filling, i.e., in mid diastole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131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2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possible to have preserved (viable)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subendocardium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infarcted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epicardium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Ischemia and infarction occur first at the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subendocardial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04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molecules have much slower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tumbling rates that are unfavourable for energy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exchange, giving rise to long relaxation times. For free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water, its smaller molecular size has a much faster molecular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tumbling rate which is also unfavourable for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exchange and therefore it has a long T1 relaxation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502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inotropic reserve at low-dose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dobutamine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measure of myocardial viability but not of ischemia. Baseline atrial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fibrillation makes the study difficult but not unreliable, because it affects mainly the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diastolic and not the systolic period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703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63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 monitoring is more difficult in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IN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CMR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and claustrophobia is an additional limitation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488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175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48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Biologic tissues have characteristic T1 and T2 values. T1 is longer than T2. Fluids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long T1 and T2 values (mnemonic: long drinks). Fat tissue has short T1 and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T2 values (mnemonic: fast food)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161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1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Spin-spin interaction. T2</a:t>
            </a:r>
            <a:r>
              <a:rPr lang="en-US" baseline="0" dirty="0" smtClean="0"/>
              <a:t> relaxation is irreversible.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32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molecules bound to large molecules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slowed down and more likely in interact, leading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faster T2 relaxation and shorter T2 relaxation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10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of the 1st positive magnetic field gradient causes rapid de-phasing of the transverse magnetisation,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Mxy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therefore the FID signal to zero amplitude. The application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2nd negative magnetic field gradient reverses the de-phasing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 by the first gradient pulse, resulting in recovery of the FID signal to generate a gradient echo at the echo time, TE. Extension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time duration of the second gradient to twice that of the first gradient causes the FID to then de-phase to zero.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7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presence of magnetic field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inhomogeneities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causes additional de-phasing of the proton magnetic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moments. After a period of half the echo time, TE/2, the application of a 180°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pulse causes an instantaneous change in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 of the phase shifts by rotating the spins . As the differences in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Larmor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frequency remain unchanged, the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 magnetic moments then move back into phase over a similar time period, reversing the de-phasing effect of the magnetic field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inhomogeneities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generate a spin echo.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23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they regain most of their</a:t>
            </a:r>
            <a:r>
              <a:rPr lang="en-US" i="1" dirty="0" smtClean="0"/>
              <a:t> </a:t>
            </a:r>
            <a:r>
              <a:rPr lang="en-US" dirty="0" smtClean="0"/>
              <a:t>longitudinal magnetization during the TR interval and thus produce a stronger MR signal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1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ECG triggering initiates the data acquisition of the first cardiac phase immediately after the R-wave and acquires a predetermined number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cardiac phases. The data acquisition must stop before the end of the cardiac cycle to allow detection of the next R-wave. This results in the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part of the cardiac cycle not being imaged. Retrospective ECG gating acquires data continuously and records the temporal position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acquired data relative to the R-wave. The acquisition continues until k-space is filled for a sufficient number of time points and the data is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sorted into cardiac phases retrospectively. This approach allows data to be assigned accurately to the end of the cardiac cycle, ensuring the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whole of the cardiac cycle is imaged.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2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Exclude patients with leads that have not matured (6 weeks since implantation, during which the leads are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prone to spontaneous dislodgement) and those with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epicardial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abandoned leads (which are prone to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heating).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 an asynchronous pacing mode in PM-dependent patients to avoid inappropriate inhibition of pacing due to detection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electromagnetic interference.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an inhibited pacing mode for patients without PM dependence, to avoid inappropriate pacing due to tracking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electromagnetic interference.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Deactivate other pacing functions (magnet, rate, noise, PVC, ventricular sense, AF response) in order to ensure that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sensing of electromagnetic interference does not lead to unwarranted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pacing.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57-6950-40C1-97A4-48857A7681D3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6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46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4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36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5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3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328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5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9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51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808C50-A9B8-4D9B-A769-AC075D0242DE}" type="datetimeFigureOut">
              <a:rPr lang="en-IN" smtClean="0"/>
              <a:t>26-01-2016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0C7C4E-D841-4427-AB87-8AB352260A17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CARDIAC MRI- Basics and role in coronary artery disease</a:t>
            </a:r>
            <a:endParaRPr lang="en-IN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sanmath</a:t>
            </a:r>
            <a:r>
              <a:rPr lang="en-US" dirty="0" smtClean="0"/>
              <a:t> Shetty</a:t>
            </a:r>
          </a:p>
          <a:p>
            <a:r>
              <a:rPr lang="en-US" dirty="0" smtClean="0"/>
              <a:t>Senior resident</a:t>
            </a:r>
          </a:p>
          <a:p>
            <a:r>
              <a:rPr lang="en-US" dirty="0" smtClean="0"/>
              <a:t>Medical college, Kozhikode.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0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893781" cy="4023360"/>
          </a:xfrm>
        </p:spPr>
        <p:txBody>
          <a:bodyPr/>
          <a:lstStyle/>
          <a:p>
            <a:r>
              <a:rPr lang="en-US" dirty="0" smtClean="0"/>
              <a:t>RF energy is transmitted as an electromagnetic wave.</a:t>
            </a:r>
          </a:p>
          <a:p>
            <a:r>
              <a:rPr lang="en-US" dirty="0" smtClean="0"/>
              <a:t>Its </a:t>
            </a:r>
            <a:r>
              <a:rPr lang="en-US" dirty="0"/>
              <a:t>magnetic </a:t>
            </a:r>
            <a:r>
              <a:rPr lang="en-US" dirty="0" smtClean="0"/>
              <a:t>component B1 can interact with the magnetic moments of spinning protons.</a:t>
            </a:r>
          </a:p>
          <a:p>
            <a:r>
              <a:rPr lang="en-US" dirty="0" smtClean="0"/>
              <a:t>RF pulse is perpendicular to Bo (z axis) in the x-y plane. </a:t>
            </a:r>
          </a:p>
          <a:p>
            <a:r>
              <a:rPr lang="en-US" dirty="0" smtClean="0"/>
              <a:t>Unlike Bo, B1 field oscillates ---- responsible for resonance.</a:t>
            </a:r>
          </a:p>
          <a:p>
            <a:r>
              <a:rPr lang="en-US" dirty="0" smtClean="0"/>
              <a:t>Only occurs if frequency of RF field equals </a:t>
            </a:r>
            <a:r>
              <a:rPr lang="en-US" dirty="0" err="1" smtClean="0"/>
              <a:t>precessional</a:t>
            </a:r>
            <a:r>
              <a:rPr lang="en-US" dirty="0" smtClean="0"/>
              <a:t> frequency of hydrogen nucleus at given field strength.</a:t>
            </a:r>
          </a:p>
          <a:p>
            <a:r>
              <a:rPr lang="en-US" dirty="0" smtClean="0"/>
              <a:t>The protons </a:t>
            </a:r>
            <a:r>
              <a:rPr lang="en-IN" dirty="0" smtClean="0"/>
              <a:t>align </a:t>
            </a:r>
            <a:r>
              <a:rPr lang="en-IN" dirty="0"/>
              <a:t>with the </a:t>
            </a:r>
            <a:r>
              <a:rPr lang="en-IN" dirty="0" smtClean="0"/>
              <a:t>B1 field and start </a:t>
            </a:r>
            <a:r>
              <a:rPr lang="en-IN" dirty="0" err="1" smtClean="0"/>
              <a:t>precessing</a:t>
            </a:r>
            <a:r>
              <a:rPr lang="en-IN" dirty="0" smtClean="0"/>
              <a:t> around the axis of B1.</a:t>
            </a:r>
          </a:p>
          <a:p>
            <a:r>
              <a:rPr lang="en-US" dirty="0" smtClean="0"/>
              <a:t>As a result, Mo now possesses coherent x-y magnetization.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336" y="2320335"/>
            <a:ext cx="3201101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Radiofrequency pulses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363694" cy="4475553"/>
          </a:xfrm>
        </p:spPr>
        <p:txBody>
          <a:bodyPr>
            <a:normAutofit/>
          </a:bodyPr>
          <a:lstStyle/>
          <a:p>
            <a:r>
              <a:rPr lang="en-IN" dirty="0"/>
              <a:t>Before the </a:t>
            </a:r>
            <a:r>
              <a:rPr lang="en-IN" dirty="0" err="1"/>
              <a:t>rf</a:t>
            </a:r>
            <a:r>
              <a:rPr lang="en-IN" dirty="0"/>
              <a:t> pulse is switched on the net </a:t>
            </a:r>
            <a:r>
              <a:rPr lang="en-IN" dirty="0" smtClean="0"/>
              <a:t>magnetisation,</a:t>
            </a:r>
          </a:p>
          <a:p>
            <a:r>
              <a:rPr lang="en-IN" dirty="0" smtClean="0"/>
              <a:t>Mo is aligned </a:t>
            </a:r>
            <a:r>
              <a:rPr lang="en-IN" dirty="0"/>
              <a:t>along the z-axis in </a:t>
            </a:r>
            <a:r>
              <a:rPr lang="en-IN" dirty="0" smtClean="0"/>
              <a:t>the same </a:t>
            </a:r>
            <a:r>
              <a:rPr lang="en-IN" dirty="0"/>
              <a:t>direction as </a:t>
            </a:r>
            <a:r>
              <a:rPr lang="en-IN" dirty="0" smtClean="0"/>
              <a:t>Bo.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IN" dirty="0" err="1" smtClean="0"/>
              <a:t>Rf</a:t>
            </a:r>
            <a:r>
              <a:rPr lang="en-IN" dirty="0" smtClean="0"/>
              <a:t> </a:t>
            </a:r>
            <a:r>
              <a:rPr lang="en-IN" dirty="0"/>
              <a:t>pulse is applied, Mo makes an angle with the </a:t>
            </a:r>
            <a:r>
              <a:rPr lang="en-IN" dirty="0" smtClean="0"/>
              <a:t>z-axis, known </a:t>
            </a:r>
            <a:r>
              <a:rPr lang="en-IN" dirty="0"/>
              <a:t>as the flip angle, and rotates around the </a:t>
            </a:r>
            <a:r>
              <a:rPr lang="en-IN" dirty="0" smtClean="0"/>
              <a:t>axis.</a:t>
            </a:r>
          </a:p>
          <a:p>
            <a:pPr marL="0" indent="0">
              <a:buNone/>
            </a:pPr>
            <a:r>
              <a:rPr lang="en-IN" dirty="0" smtClean="0"/>
              <a:t>At </a:t>
            </a:r>
            <a:r>
              <a:rPr lang="en-IN" dirty="0"/>
              <a:t>any instant the magnetisation can be split into two components, </a:t>
            </a:r>
            <a:r>
              <a:rPr lang="en-IN" dirty="0" err="1"/>
              <a:t>Mz</a:t>
            </a:r>
            <a:r>
              <a:rPr lang="en-IN" dirty="0"/>
              <a:t> and </a:t>
            </a:r>
            <a:r>
              <a:rPr lang="en-IN" dirty="0" err="1"/>
              <a:t>Mxy</a:t>
            </a:r>
            <a:r>
              <a:rPr lang="en-IN" dirty="0"/>
              <a:t>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rotating </a:t>
            </a:r>
            <a:r>
              <a:rPr lang="en-IN" dirty="0" err="1"/>
              <a:t>Mxy</a:t>
            </a:r>
            <a:r>
              <a:rPr lang="en-IN" dirty="0"/>
              <a:t> component generates </a:t>
            </a:r>
            <a:r>
              <a:rPr lang="en-IN" dirty="0" smtClean="0"/>
              <a:t>the detectable </a:t>
            </a:r>
            <a:r>
              <a:rPr lang="en-IN" dirty="0"/>
              <a:t>MR </a:t>
            </a:r>
            <a:r>
              <a:rPr lang="en-IN" dirty="0" smtClean="0"/>
              <a:t>signal.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63" y="859825"/>
            <a:ext cx="1852604" cy="3115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86" y="3833295"/>
            <a:ext cx="1720081" cy="26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6603"/>
            <a:ext cx="5462546" cy="5968423"/>
          </a:xfrm>
        </p:spPr>
        <p:txBody>
          <a:bodyPr>
            <a:normAutofit/>
          </a:bodyPr>
          <a:lstStyle/>
          <a:p>
            <a:r>
              <a:rPr lang="en-IN" dirty="0"/>
              <a:t>M</a:t>
            </a:r>
            <a:r>
              <a:rPr lang="en-IN" dirty="0" smtClean="0"/>
              <a:t>aximum </a:t>
            </a:r>
            <a:r>
              <a:rPr lang="en-IN" dirty="0"/>
              <a:t>detectable signal amplitude after a single </a:t>
            </a:r>
            <a:r>
              <a:rPr lang="en-IN" dirty="0" err="1"/>
              <a:t>rf</a:t>
            </a:r>
            <a:r>
              <a:rPr lang="en-IN" dirty="0"/>
              <a:t> pulse occurs when Mo lies entirely in the plane of the x </a:t>
            </a:r>
            <a:r>
              <a:rPr lang="en-IN" dirty="0" smtClean="0"/>
              <a:t>and y </a:t>
            </a:r>
            <a:r>
              <a:rPr lang="en-IN" dirty="0"/>
              <a:t>axes as this gives the largest </a:t>
            </a:r>
            <a:r>
              <a:rPr lang="en-IN" dirty="0" err="1"/>
              <a:t>Mxy</a:t>
            </a:r>
            <a:r>
              <a:rPr lang="en-IN" dirty="0"/>
              <a:t> component. This pulse </a:t>
            </a:r>
            <a:r>
              <a:rPr lang="en-IN" dirty="0" smtClean="0"/>
              <a:t>is </a:t>
            </a:r>
            <a:r>
              <a:rPr lang="en-IN" dirty="0"/>
              <a:t>referred to as a 90° </a:t>
            </a:r>
            <a:r>
              <a:rPr lang="en-IN" dirty="0" err="1"/>
              <a:t>rf</a:t>
            </a:r>
            <a:r>
              <a:rPr lang="en-IN" dirty="0"/>
              <a:t> pulse or saturation </a:t>
            </a:r>
            <a:r>
              <a:rPr lang="en-IN" dirty="0" smtClean="0"/>
              <a:t>pulse.</a:t>
            </a:r>
          </a:p>
          <a:p>
            <a:endParaRPr lang="en-US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A 180° inversion pulse is usually applied </a:t>
            </a:r>
            <a:r>
              <a:rPr lang="en-IN" dirty="0" smtClean="0"/>
              <a:t>at equilibrium </a:t>
            </a:r>
            <a:r>
              <a:rPr lang="en-IN" dirty="0"/>
              <a:t>and is used to </a:t>
            </a:r>
            <a:r>
              <a:rPr lang="en-IN" dirty="0" smtClean="0"/>
              <a:t>rotate </a:t>
            </a:r>
            <a:r>
              <a:rPr lang="en-IN" dirty="0"/>
              <a:t>the net magnetisation through 180° from the positive to the negative z axis. This is also know as </a:t>
            </a:r>
            <a:r>
              <a:rPr lang="en-IN" dirty="0" smtClean="0"/>
              <a:t>a magnetisation </a:t>
            </a:r>
            <a:r>
              <a:rPr lang="en-IN" dirty="0"/>
              <a:t>preparation pulse </a:t>
            </a:r>
            <a:r>
              <a:rPr lang="en-IN" dirty="0" smtClean="0"/>
              <a:t>or inversion pulse. Used in inversion recovery and dark </a:t>
            </a:r>
            <a:r>
              <a:rPr lang="en-IN" dirty="0"/>
              <a:t>blood </a:t>
            </a:r>
            <a:r>
              <a:rPr lang="en-IN" dirty="0" smtClean="0"/>
              <a:t>pulse sequences.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32" y="0"/>
            <a:ext cx="1925321" cy="276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8" y="3042689"/>
            <a:ext cx="1921565" cy="32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5553"/>
          </a:xfrm>
        </p:spPr>
        <p:txBody>
          <a:bodyPr>
            <a:normAutofit/>
          </a:bodyPr>
          <a:lstStyle/>
          <a:p>
            <a:r>
              <a:rPr lang="en-IN" dirty="0"/>
              <a:t>Immediately after the </a:t>
            </a:r>
            <a:r>
              <a:rPr lang="en-IN" dirty="0" err="1"/>
              <a:t>rf</a:t>
            </a:r>
            <a:r>
              <a:rPr lang="en-IN" dirty="0"/>
              <a:t> </a:t>
            </a:r>
            <a:r>
              <a:rPr lang="en-IN" dirty="0" smtClean="0"/>
              <a:t>pulse, </a:t>
            </a:r>
            <a:r>
              <a:rPr lang="en-IN" dirty="0"/>
              <a:t>the spin system starts </a:t>
            </a:r>
            <a:r>
              <a:rPr lang="en-IN" dirty="0" smtClean="0"/>
              <a:t>to return </a:t>
            </a:r>
            <a:r>
              <a:rPr lang="en-IN" dirty="0"/>
              <a:t>back to its original </a:t>
            </a:r>
            <a:r>
              <a:rPr lang="en-IN" dirty="0" smtClean="0"/>
              <a:t>state - process known </a:t>
            </a:r>
            <a:r>
              <a:rPr lang="en-IN" dirty="0"/>
              <a:t>as relaxation. </a:t>
            </a:r>
            <a:endParaRPr lang="en-IN" dirty="0" smtClean="0"/>
          </a:p>
          <a:p>
            <a:r>
              <a:rPr lang="en-IN" dirty="0"/>
              <a:t>T</a:t>
            </a:r>
            <a:r>
              <a:rPr lang="en-IN" dirty="0" smtClean="0"/>
              <a:t>wo distinct relaxation </a:t>
            </a:r>
            <a:r>
              <a:rPr lang="en-IN" dirty="0"/>
              <a:t>processes that relate to the two </a:t>
            </a:r>
            <a:r>
              <a:rPr lang="en-IN" dirty="0" smtClean="0"/>
              <a:t>components of </a:t>
            </a:r>
            <a:r>
              <a:rPr lang="en-IN" dirty="0"/>
              <a:t>the Net Magnetisation, the longitudinal (z) and </a:t>
            </a:r>
            <a:r>
              <a:rPr lang="en-IN" dirty="0" smtClean="0"/>
              <a:t>transverse(</a:t>
            </a:r>
            <a:r>
              <a:rPr lang="en-IN" dirty="0" err="1" smtClean="0"/>
              <a:t>xy</a:t>
            </a:r>
            <a:r>
              <a:rPr lang="en-IN" dirty="0"/>
              <a:t>) </a:t>
            </a:r>
            <a:r>
              <a:rPr lang="en-IN" dirty="0" smtClean="0"/>
              <a:t>components.</a:t>
            </a:r>
          </a:p>
          <a:p>
            <a:r>
              <a:rPr lang="en-IN" dirty="0"/>
              <a:t>L</a:t>
            </a:r>
            <a:r>
              <a:rPr lang="en-IN" dirty="0" smtClean="0"/>
              <a:t>ongitudinal </a:t>
            </a:r>
            <a:r>
              <a:rPr lang="en-IN" dirty="0"/>
              <a:t>relaxation</a:t>
            </a:r>
            <a:r>
              <a:rPr lang="en-IN" dirty="0" smtClean="0"/>
              <a:t>, </a:t>
            </a:r>
            <a:r>
              <a:rPr lang="en-IN" dirty="0"/>
              <a:t>referred to as </a:t>
            </a:r>
            <a:r>
              <a:rPr lang="en-IN" dirty="0" smtClean="0"/>
              <a:t>T1 relaxation </a:t>
            </a:r>
            <a:r>
              <a:rPr lang="en-IN" dirty="0"/>
              <a:t>is responsible for the recovery of the z </a:t>
            </a:r>
            <a:r>
              <a:rPr lang="en-IN" dirty="0" smtClean="0"/>
              <a:t>component along </a:t>
            </a:r>
            <a:r>
              <a:rPr lang="en-IN" dirty="0"/>
              <a:t>the longitudinal (z) axis to its </a:t>
            </a:r>
            <a:r>
              <a:rPr lang="en-IN" dirty="0" smtClean="0"/>
              <a:t>original value </a:t>
            </a:r>
            <a:r>
              <a:rPr lang="en-IN" dirty="0"/>
              <a:t>at </a:t>
            </a:r>
            <a:r>
              <a:rPr lang="en-IN" dirty="0" smtClean="0"/>
              <a:t>equilibrium.</a:t>
            </a:r>
          </a:p>
          <a:p>
            <a:r>
              <a:rPr lang="en-IN" dirty="0"/>
              <a:t>T</a:t>
            </a:r>
            <a:r>
              <a:rPr lang="en-IN" dirty="0" smtClean="0"/>
              <a:t>ransverse </a:t>
            </a:r>
            <a:r>
              <a:rPr lang="en-IN" dirty="0"/>
              <a:t>relaxation, is responsible for the decay of </a:t>
            </a:r>
            <a:r>
              <a:rPr lang="en-IN" dirty="0" smtClean="0"/>
              <a:t>the </a:t>
            </a:r>
            <a:r>
              <a:rPr lang="en-IN" dirty="0" err="1" smtClean="0"/>
              <a:t>xy</a:t>
            </a:r>
            <a:r>
              <a:rPr lang="en-IN" dirty="0" smtClean="0"/>
              <a:t> </a:t>
            </a:r>
            <a:r>
              <a:rPr lang="en-IN" dirty="0"/>
              <a:t>component as it rotates about the z axis, causing </a:t>
            </a:r>
            <a:r>
              <a:rPr lang="en-IN" dirty="0" smtClean="0"/>
              <a:t>a corresponding </a:t>
            </a:r>
            <a:r>
              <a:rPr lang="en-IN" dirty="0"/>
              <a:t>decay of the observed MR </a:t>
            </a:r>
            <a:r>
              <a:rPr lang="en-IN" dirty="0" smtClean="0"/>
              <a:t>signal.</a:t>
            </a:r>
          </a:p>
          <a:p>
            <a:endParaRPr lang="en-IN" dirty="0" smtClean="0"/>
          </a:p>
          <a:p>
            <a:r>
              <a:rPr lang="en-IN" dirty="0" smtClean="0"/>
              <a:t>Longitudinal and </a:t>
            </a:r>
            <a:r>
              <a:rPr lang="en-IN" dirty="0"/>
              <a:t>transverse relaxation both occur at </a:t>
            </a:r>
            <a:r>
              <a:rPr lang="en-IN" dirty="0" smtClean="0"/>
              <a:t>the same time.</a:t>
            </a:r>
          </a:p>
          <a:p>
            <a:r>
              <a:rPr lang="en-IN" dirty="0"/>
              <a:t>T</a:t>
            </a:r>
            <a:r>
              <a:rPr lang="en-IN" dirty="0" smtClean="0"/>
              <a:t>ransverse </a:t>
            </a:r>
            <a:r>
              <a:rPr lang="en-IN" dirty="0"/>
              <a:t>relaxation is </a:t>
            </a:r>
            <a:r>
              <a:rPr lang="en-IN" dirty="0" smtClean="0"/>
              <a:t>a much </a:t>
            </a:r>
            <a:r>
              <a:rPr lang="en-IN" dirty="0"/>
              <a:t>faster process </a:t>
            </a:r>
            <a:r>
              <a:rPr lang="en-IN" dirty="0" smtClean="0"/>
              <a:t>than longitudinal relaxation 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7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relaxation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89050" cy="4023360"/>
          </a:xfrm>
        </p:spPr>
        <p:txBody>
          <a:bodyPr/>
          <a:lstStyle/>
          <a:p>
            <a:r>
              <a:rPr lang="en-US" dirty="0"/>
              <a:t>Due to spin lattice interactions</a:t>
            </a:r>
            <a:r>
              <a:rPr lang="en-US" dirty="0" smtClean="0"/>
              <a:t>.</a:t>
            </a:r>
            <a:endParaRPr lang="en-IN" dirty="0" smtClean="0"/>
          </a:p>
          <a:p>
            <a:r>
              <a:rPr lang="en-IN" dirty="0" smtClean="0"/>
              <a:t>T1 </a:t>
            </a:r>
            <a:r>
              <a:rPr lang="en-IN" dirty="0"/>
              <a:t>relaxation is an exponential process with a </a:t>
            </a:r>
            <a:r>
              <a:rPr lang="en-IN" dirty="0" smtClean="0"/>
              <a:t>time constant T1.</a:t>
            </a:r>
          </a:p>
          <a:p>
            <a:r>
              <a:rPr lang="en-US" dirty="0" smtClean="0"/>
              <a:t>T1: </a:t>
            </a:r>
            <a:r>
              <a:rPr lang="en-IN" dirty="0"/>
              <a:t>time at which </a:t>
            </a:r>
            <a:r>
              <a:rPr lang="en-IN" dirty="0" smtClean="0"/>
              <a:t>the magnetization </a:t>
            </a:r>
            <a:r>
              <a:rPr lang="en-IN" dirty="0"/>
              <a:t>has recovered to 63% of its value at equilibrium</a:t>
            </a:r>
            <a:endParaRPr lang="en-IN" dirty="0" smtClean="0"/>
          </a:p>
          <a:p>
            <a:r>
              <a:rPr lang="en-IN" dirty="0" smtClean="0"/>
              <a:t>The shorter </a:t>
            </a:r>
            <a:r>
              <a:rPr lang="en-IN" dirty="0"/>
              <a:t>the T1 time constant is, the faster the </a:t>
            </a:r>
            <a:r>
              <a:rPr lang="en-IN" dirty="0" smtClean="0"/>
              <a:t>relaxation process </a:t>
            </a:r>
            <a:r>
              <a:rPr lang="en-IN" dirty="0"/>
              <a:t>and the return to equilibrium</a:t>
            </a:r>
            <a:r>
              <a:rPr lang="en-IN" dirty="0" smtClean="0"/>
              <a:t>.</a:t>
            </a:r>
          </a:p>
          <a:p>
            <a:r>
              <a:rPr lang="en-US" dirty="0" smtClean="0"/>
              <a:t>Referred to as Saturation recovery.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0" y="1593115"/>
            <a:ext cx="5486400" cy="39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T1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7832"/>
          </a:xfrm>
        </p:spPr>
        <p:txBody>
          <a:bodyPr>
            <a:normAutofit/>
          </a:bodyPr>
          <a:lstStyle/>
          <a:p>
            <a:r>
              <a:rPr lang="en-IN" dirty="0" smtClean="0"/>
              <a:t>T1 relaxation- related to </a:t>
            </a:r>
            <a:r>
              <a:rPr lang="en-IN" dirty="0"/>
              <a:t>the rate of molecular motion, known as the </a:t>
            </a:r>
            <a:r>
              <a:rPr lang="en-IN" dirty="0" smtClean="0"/>
              <a:t>tumbling rate </a:t>
            </a:r>
            <a:r>
              <a:rPr lang="en-IN" dirty="0"/>
              <a:t>of the particular </a:t>
            </a:r>
            <a:r>
              <a:rPr lang="en-IN" dirty="0" smtClean="0"/>
              <a:t>molecule.</a:t>
            </a:r>
          </a:p>
          <a:p>
            <a:r>
              <a:rPr lang="en-IN" dirty="0"/>
              <a:t>As molecules </a:t>
            </a:r>
            <a:r>
              <a:rPr lang="en-IN" dirty="0" smtClean="0"/>
              <a:t>tumble, </a:t>
            </a:r>
            <a:r>
              <a:rPr lang="en-IN" dirty="0"/>
              <a:t>they give rise to a fluctuating magnetic </a:t>
            </a:r>
            <a:r>
              <a:rPr lang="en-IN" dirty="0" smtClean="0"/>
              <a:t>field which </a:t>
            </a:r>
            <a:r>
              <a:rPr lang="en-IN" dirty="0"/>
              <a:t>is experienced by protons in adjacent molecules</a:t>
            </a:r>
            <a:r>
              <a:rPr lang="en-IN" dirty="0" smtClean="0"/>
              <a:t>.</a:t>
            </a:r>
          </a:p>
          <a:p>
            <a:r>
              <a:rPr lang="en-IN" dirty="0"/>
              <a:t>When this fluctuating magnetic field is close to </a:t>
            </a:r>
            <a:r>
              <a:rPr lang="en-IN" dirty="0" smtClean="0"/>
              <a:t>the </a:t>
            </a:r>
            <a:r>
              <a:rPr lang="en-IN" dirty="0" err="1" smtClean="0"/>
              <a:t>Larmor</a:t>
            </a:r>
            <a:r>
              <a:rPr lang="en-IN" dirty="0" smtClean="0"/>
              <a:t> </a:t>
            </a:r>
            <a:r>
              <a:rPr lang="en-IN" dirty="0"/>
              <a:t>frequency, energy exchange is more </a:t>
            </a:r>
            <a:r>
              <a:rPr lang="en-IN" dirty="0" smtClean="0"/>
              <a:t>favourable.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IN" dirty="0"/>
              <a:t>lipid molecules are of a size that gives </a:t>
            </a:r>
            <a:r>
              <a:rPr lang="en-IN" dirty="0" smtClean="0"/>
              <a:t>rise to </a:t>
            </a:r>
            <a:r>
              <a:rPr lang="en-IN" dirty="0"/>
              <a:t>a tumbling rate which is close to the </a:t>
            </a:r>
            <a:r>
              <a:rPr lang="en-IN" dirty="0" err="1"/>
              <a:t>Larmor</a:t>
            </a:r>
            <a:r>
              <a:rPr lang="en-IN" dirty="0"/>
              <a:t> </a:t>
            </a:r>
            <a:r>
              <a:rPr lang="en-IN" dirty="0" smtClean="0"/>
              <a:t>frequency. </a:t>
            </a:r>
            <a:r>
              <a:rPr lang="en-IN" dirty="0"/>
              <a:t>Fat </a:t>
            </a:r>
            <a:r>
              <a:rPr lang="en-IN" dirty="0" smtClean="0"/>
              <a:t>has </a:t>
            </a:r>
            <a:r>
              <a:rPr lang="en-IN" dirty="0"/>
              <a:t>one of the fastest </a:t>
            </a:r>
            <a:r>
              <a:rPr lang="en-IN" dirty="0" smtClean="0"/>
              <a:t>relaxation rates </a:t>
            </a:r>
            <a:r>
              <a:rPr lang="en-IN" dirty="0"/>
              <a:t>of all body tissues and therefore the shortest </a:t>
            </a:r>
            <a:r>
              <a:rPr lang="en-IN" dirty="0" smtClean="0"/>
              <a:t>T1 relaxation time.</a:t>
            </a:r>
          </a:p>
          <a:p>
            <a:r>
              <a:rPr lang="en-US" dirty="0" smtClean="0"/>
              <a:t>Free water- faster molecular tumbling rate- long T1 relaxation time.</a:t>
            </a:r>
          </a:p>
          <a:p>
            <a:r>
              <a:rPr lang="en-IN" dirty="0"/>
              <a:t>W</a:t>
            </a:r>
            <a:r>
              <a:rPr lang="en-IN" dirty="0" smtClean="0"/>
              <a:t>ater </a:t>
            </a:r>
            <a:r>
              <a:rPr lang="en-IN" dirty="0"/>
              <a:t>molecules </a:t>
            </a:r>
            <a:r>
              <a:rPr lang="en-IN" dirty="0" smtClean="0"/>
              <a:t>that are </a:t>
            </a:r>
            <a:r>
              <a:rPr lang="en-IN" dirty="0"/>
              <a:t>adjacent to large </a:t>
            </a:r>
            <a:r>
              <a:rPr lang="en-IN" dirty="0" smtClean="0"/>
              <a:t>macromolecules- tumbling rate slowed down towards </a:t>
            </a:r>
            <a:r>
              <a:rPr lang="en-IN" dirty="0" err="1" smtClean="0"/>
              <a:t>Larmor</a:t>
            </a:r>
            <a:r>
              <a:rPr lang="en-IN" dirty="0" smtClean="0"/>
              <a:t> frequency-faster T1 relaxation. </a:t>
            </a:r>
            <a:r>
              <a:rPr lang="en-IN" dirty="0" err="1" smtClean="0"/>
              <a:t>Eg</a:t>
            </a:r>
            <a:r>
              <a:rPr lang="en-IN" dirty="0" smtClean="0"/>
              <a:t>: inflammation in muscle.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6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relaxation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1570"/>
          </a:xfrm>
        </p:spPr>
        <p:txBody>
          <a:bodyPr>
            <a:normAutofit/>
          </a:bodyPr>
          <a:lstStyle/>
          <a:p>
            <a:r>
              <a:rPr lang="en-IN" dirty="0" smtClean="0"/>
              <a:t>Net </a:t>
            </a:r>
            <a:r>
              <a:rPr lang="en-IN" dirty="0"/>
              <a:t>magnetisation is the result of </a:t>
            </a:r>
            <a:r>
              <a:rPr lang="en-IN" dirty="0" smtClean="0"/>
              <a:t>the sum </a:t>
            </a:r>
            <a:r>
              <a:rPr lang="en-IN" dirty="0"/>
              <a:t>of the magnetic moments (spins) of a whole </a:t>
            </a:r>
            <a:r>
              <a:rPr lang="en-IN" dirty="0" smtClean="0"/>
              <a:t>population of </a:t>
            </a:r>
            <a:r>
              <a:rPr lang="en-IN" dirty="0"/>
              <a:t>protons</a:t>
            </a:r>
            <a:r>
              <a:rPr lang="en-IN" dirty="0" smtClean="0"/>
              <a:t>.</a:t>
            </a:r>
          </a:p>
          <a:p>
            <a:r>
              <a:rPr lang="en-US" dirty="0" smtClean="0"/>
              <a:t>During </a:t>
            </a:r>
            <a:r>
              <a:rPr lang="en-US" dirty="0" err="1" smtClean="0"/>
              <a:t>rf</a:t>
            </a:r>
            <a:r>
              <a:rPr lang="en-US" dirty="0" smtClean="0"/>
              <a:t> pulse- spins have similar phase angles ‘ in phase’.</a:t>
            </a:r>
          </a:p>
          <a:p>
            <a:r>
              <a:rPr lang="en-US" dirty="0" smtClean="0"/>
              <a:t>Over time, there is loss of coherence and phase angles spread ‘ out of phase’</a:t>
            </a:r>
          </a:p>
          <a:p>
            <a:r>
              <a:rPr lang="en-US" dirty="0" smtClean="0"/>
              <a:t>Transverse </a:t>
            </a:r>
            <a:r>
              <a:rPr lang="en-US" dirty="0"/>
              <a:t>relaxation is the decay of transverse magnetization </a:t>
            </a:r>
            <a:r>
              <a:rPr lang="en-US" dirty="0" smtClean="0"/>
              <a:t>because of loss of coherence </a:t>
            </a:r>
            <a:r>
              <a:rPr lang="en-US" dirty="0"/>
              <a:t>(</a:t>
            </a:r>
            <a:r>
              <a:rPr lang="en-US" dirty="0" err="1"/>
              <a:t>dephasing</a:t>
            </a:r>
            <a:r>
              <a:rPr lang="en-US" dirty="0" smtClean="0"/>
              <a:t>) of spins.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presence of interactions between neighbouring </a:t>
            </a:r>
            <a:r>
              <a:rPr lang="en-IN" dirty="0" smtClean="0"/>
              <a:t>protons causes </a:t>
            </a:r>
            <a:r>
              <a:rPr lang="en-IN" dirty="0"/>
              <a:t>a loss of phase coherence known as </a:t>
            </a:r>
            <a:r>
              <a:rPr lang="en-IN" dirty="0" smtClean="0"/>
              <a:t>T2 relaxation.</a:t>
            </a:r>
          </a:p>
          <a:p>
            <a:r>
              <a:rPr lang="en-IN" dirty="0"/>
              <a:t>H</a:t>
            </a:r>
            <a:r>
              <a:rPr lang="en-IN" dirty="0" smtClean="0"/>
              <a:t>as </a:t>
            </a:r>
            <a:r>
              <a:rPr lang="en-IN" dirty="0"/>
              <a:t>an </a:t>
            </a:r>
            <a:r>
              <a:rPr lang="en-IN" dirty="0" smtClean="0"/>
              <a:t>exponential form </a:t>
            </a:r>
            <a:r>
              <a:rPr lang="en-IN" dirty="0"/>
              <a:t>with a time constant, </a:t>
            </a:r>
            <a:r>
              <a:rPr lang="en-IN" dirty="0" smtClean="0"/>
              <a:t>T2.</a:t>
            </a:r>
          </a:p>
          <a:p>
            <a:r>
              <a:rPr lang="en-US" dirty="0" smtClean="0"/>
              <a:t>T2 : </a:t>
            </a:r>
            <a:r>
              <a:rPr lang="en-IN" dirty="0"/>
              <a:t>the time necessary </a:t>
            </a:r>
            <a:r>
              <a:rPr lang="en-IN" dirty="0" smtClean="0"/>
              <a:t>to reduce magnetization of </a:t>
            </a:r>
            <a:r>
              <a:rPr lang="en-IN" dirty="0"/>
              <a:t>the transverse component </a:t>
            </a:r>
            <a:r>
              <a:rPr lang="en-IN" dirty="0" err="1"/>
              <a:t>Mxy</a:t>
            </a:r>
            <a:r>
              <a:rPr lang="en-IN" dirty="0"/>
              <a:t> by 63%.</a:t>
            </a:r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76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T2* relaxation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</a:t>
            </a:r>
            <a:r>
              <a:rPr lang="en-IN" dirty="0" smtClean="0"/>
              <a:t>econd </a:t>
            </a:r>
            <a:r>
              <a:rPr lang="en-IN" dirty="0"/>
              <a:t>cause for the loss of coherence (</a:t>
            </a:r>
            <a:r>
              <a:rPr lang="en-IN" dirty="0" smtClean="0"/>
              <a:t>de-phasing) relates </a:t>
            </a:r>
            <a:r>
              <a:rPr lang="en-IN" dirty="0"/>
              <a:t>to local static variations (</a:t>
            </a:r>
            <a:r>
              <a:rPr lang="en-IN" dirty="0" err="1"/>
              <a:t>inhomogeneities</a:t>
            </a:r>
            <a:r>
              <a:rPr lang="en-IN" dirty="0"/>
              <a:t>) </a:t>
            </a:r>
            <a:r>
              <a:rPr lang="en-IN" dirty="0" smtClean="0"/>
              <a:t>in the </a:t>
            </a:r>
            <a:r>
              <a:rPr lang="en-IN" dirty="0"/>
              <a:t>applied magnetic field, </a:t>
            </a:r>
            <a:r>
              <a:rPr lang="en-IN" dirty="0" smtClean="0"/>
              <a:t>Bo.</a:t>
            </a:r>
          </a:p>
          <a:p>
            <a:r>
              <a:rPr lang="en-IN" dirty="0"/>
              <a:t>Most of the </a:t>
            </a:r>
            <a:r>
              <a:rPr lang="en-IN" dirty="0" err="1"/>
              <a:t>inhomogeneities</a:t>
            </a:r>
            <a:r>
              <a:rPr lang="en-IN" dirty="0"/>
              <a:t> </a:t>
            </a:r>
            <a:r>
              <a:rPr lang="en-IN" dirty="0" smtClean="0"/>
              <a:t>occur </a:t>
            </a:r>
            <a:r>
              <a:rPr lang="en-IN" dirty="0"/>
              <a:t>at tissue borders, particularly at air/tissue </a:t>
            </a:r>
            <a:r>
              <a:rPr lang="en-IN" dirty="0" smtClean="0"/>
              <a:t>interfaces.</a:t>
            </a:r>
          </a:p>
          <a:p>
            <a:r>
              <a:rPr lang="en-IN" dirty="0"/>
              <a:t>Protons at different </a:t>
            </a:r>
            <a:r>
              <a:rPr lang="en-IN" dirty="0" smtClean="0"/>
              <a:t>spatial locations </a:t>
            </a:r>
            <a:r>
              <a:rPr lang="en-IN" dirty="0"/>
              <a:t>will therefore rotate at different </a:t>
            </a:r>
            <a:r>
              <a:rPr lang="en-IN" dirty="0" smtClean="0"/>
              <a:t>rates ---- further </a:t>
            </a:r>
            <a:r>
              <a:rPr lang="en-IN" dirty="0"/>
              <a:t>de-phasing so that the signal </a:t>
            </a:r>
            <a:r>
              <a:rPr lang="en-IN" dirty="0" smtClean="0"/>
              <a:t>decays more rapidly.</a:t>
            </a:r>
          </a:p>
          <a:p>
            <a:r>
              <a:rPr lang="en-IN" dirty="0"/>
              <a:t>The combined effect of T2 </a:t>
            </a:r>
            <a:r>
              <a:rPr lang="en-IN" dirty="0" smtClean="0"/>
              <a:t>relaxation and </a:t>
            </a:r>
            <a:r>
              <a:rPr lang="en-IN" dirty="0"/>
              <a:t>the effect of magnetic field non-uniformities </a:t>
            </a:r>
            <a:r>
              <a:rPr lang="en-IN" dirty="0" smtClean="0"/>
              <a:t>is referred </a:t>
            </a:r>
            <a:r>
              <a:rPr lang="en-IN" dirty="0"/>
              <a:t>to as T2* </a:t>
            </a:r>
            <a:r>
              <a:rPr lang="en-IN" dirty="0" smtClean="0"/>
              <a:t>relaxation.</a:t>
            </a:r>
          </a:p>
          <a:p>
            <a:r>
              <a:rPr lang="en-IN" dirty="0"/>
              <a:t>D</a:t>
            </a:r>
            <a:r>
              <a:rPr lang="en-IN" dirty="0" smtClean="0"/>
              <a:t>etermines the actual </a:t>
            </a:r>
            <a:r>
              <a:rPr lang="en-IN" dirty="0"/>
              <a:t>rate of </a:t>
            </a:r>
            <a:r>
              <a:rPr lang="en-IN" dirty="0" smtClean="0"/>
              <a:t>decay – Free induction decay (FID).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9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45774"/>
            <a:ext cx="8998129" cy="63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T2 value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T2 </a:t>
            </a:r>
            <a:r>
              <a:rPr lang="en-IN" dirty="0"/>
              <a:t>relaxation is related to the amount of </a:t>
            </a:r>
            <a:r>
              <a:rPr lang="en-IN" dirty="0" smtClean="0"/>
              <a:t>spin-spin interaction.</a:t>
            </a:r>
          </a:p>
          <a:p>
            <a:endParaRPr lang="en-IN" dirty="0" smtClean="0"/>
          </a:p>
          <a:p>
            <a:r>
              <a:rPr lang="en-IN" dirty="0"/>
              <a:t>Free water contains </a:t>
            </a:r>
            <a:r>
              <a:rPr lang="en-IN" dirty="0" smtClean="0"/>
              <a:t>small molecules </a:t>
            </a:r>
            <a:r>
              <a:rPr lang="en-IN" dirty="0"/>
              <a:t>that are relatively far apart </a:t>
            </a:r>
            <a:r>
              <a:rPr lang="en-IN" dirty="0" smtClean="0"/>
              <a:t>- spin-spin </a:t>
            </a:r>
            <a:r>
              <a:rPr lang="en-IN" dirty="0"/>
              <a:t>interactions are less </a:t>
            </a:r>
            <a:r>
              <a:rPr lang="en-IN" dirty="0" smtClean="0"/>
              <a:t>frequent and </a:t>
            </a:r>
            <a:r>
              <a:rPr lang="en-IN" dirty="0"/>
              <a:t>T2 relaxation is </a:t>
            </a:r>
            <a:r>
              <a:rPr lang="en-IN" dirty="0" smtClean="0"/>
              <a:t>slow (long T2 relaxation times).</a:t>
            </a:r>
          </a:p>
          <a:p>
            <a:r>
              <a:rPr lang="en-IN" dirty="0"/>
              <a:t>T</a:t>
            </a:r>
            <a:r>
              <a:rPr lang="en-IN" dirty="0" smtClean="0"/>
              <a:t>issues </a:t>
            </a:r>
            <a:r>
              <a:rPr lang="en-IN" dirty="0"/>
              <a:t>with a high </a:t>
            </a:r>
            <a:r>
              <a:rPr lang="en-IN" dirty="0" smtClean="0"/>
              <a:t>macromolecular content </a:t>
            </a:r>
            <a:r>
              <a:rPr lang="en-IN" dirty="0"/>
              <a:t>(e.g. muscle) tend to have shorter T2 </a:t>
            </a:r>
            <a:r>
              <a:rPr lang="en-IN" dirty="0" smtClean="0"/>
              <a:t>values.</a:t>
            </a:r>
          </a:p>
          <a:p>
            <a:r>
              <a:rPr lang="en-IN" dirty="0"/>
              <a:t>W</a:t>
            </a:r>
            <a:r>
              <a:rPr lang="en-IN" dirty="0" smtClean="0"/>
              <a:t>hen </a:t>
            </a:r>
            <a:r>
              <a:rPr lang="en-IN" dirty="0"/>
              <a:t>the water content is </a:t>
            </a:r>
            <a:r>
              <a:rPr lang="en-IN" dirty="0" smtClean="0"/>
              <a:t>increased by </a:t>
            </a:r>
            <a:r>
              <a:rPr lang="en-IN" dirty="0"/>
              <a:t>an inflammatory process, the T2 value </a:t>
            </a:r>
            <a:r>
              <a:rPr lang="en-IN" dirty="0" smtClean="0"/>
              <a:t>also increases.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19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Magnetic Resonance (MR) </a:t>
            </a:r>
            <a:r>
              <a:rPr lang="en-IN" sz="2400" dirty="0" smtClean="0"/>
              <a:t>: phenomenon </a:t>
            </a:r>
            <a:r>
              <a:rPr lang="en-IN" sz="2400" dirty="0"/>
              <a:t>involving magnetic fields </a:t>
            </a:r>
            <a:r>
              <a:rPr lang="en-IN" sz="2400" dirty="0" smtClean="0"/>
              <a:t>and electromagnetic </a:t>
            </a:r>
            <a:r>
              <a:rPr lang="en-IN" sz="2400" dirty="0"/>
              <a:t>waves on the Radio Frequency (RF) </a:t>
            </a:r>
            <a:r>
              <a:rPr lang="en-IN" sz="2400" dirty="0" smtClean="0"/>
              <a:t>domain.</a:t>
            </a:r>
          </a:p>
          <a:p>
            <a:endParaRPr lang="en-US" sz="2400" dirty="0" smtClean="0"/>
          </a:p>
          <a:p>
            <a:r>
              <a:rPr lang="en-US" sz="2400" dirty="0" smtClean="0"/>
              <a:t>Discovered in 1946 by 2 independent groups of investigators at Stanford (directed by Bloch) and at Harvard (directed by Purcell).</a:t>
            </a:r>
          </a:p>
          <a:p>
            <a:endParaRPr lang="en-US" sz="2400" dirty="0" smtClean="0"/>
          </a:p>
          <a:p>
            <a:r>
              <a:rPr lang="en-IN" sz="2400" dirty="0" smtClean="0"/>
              <a:t>Uses different types </a:t>
            </a:r>
            <a:r>
              <a:rPr lang="en-IN" sz="2400" dirty="0"/>
              <a:t>of nuclei (1H, 13C, 19F, 23Na, 31P), however </a:t>
            </a:r>
            <a:r>
              <a:rPr lang="en-IN" sz="2400" dirty="0" smtClean="0"/>
              <a:t>1H </a:t>
            </a:r>
            <a:r>
              <a:rPr lang="en-IN" sz="2400" dirty="0"/>
              <a:t>is generally </a:t>
            </a:r>
            <a:r>
              <a:rPr lang="en-IN" sz="2400" dirty="0" smtClean="0"/>
              <a:t>utilized for creating MR images.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23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G:\mri\mri hurst\mri 3.bmp"/>
          <p:cNvPicPr>
            <a:picLocks noChangeAspect="1" noChangeArrowheads="1"/>
          </p:cNvPicPr>
          <p:nvPr/>
        </p:nvPicPr>
        <p:blipFill>
          <a:blip r:embed="rId2" cstate="print"/>
          <a:srcRect b="12329"/>
          <a:stretch>
            <a:fillRect/>
          </a:stretch>
        </p:blipFill>
        <p:spPr bwMode="auto">
          <a:xfrm>
            <a:off x="1875182" y="622851"/>
            <a:ext cx="9561443" cy="774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0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recovery(IR)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16" y="1845733"/>
            <a:ext cx="8046720" cy="4462301"/>
          </a:xfrm>
        </p:spPr>
        <p:txBody>
          <a:bodyPr>
            <a:normAutofit/>
          </a:bodyPr>
          <a:lstStyle/>
          <a:p>
            <a:r>
              <a:rPr lang="en-IN" dirty="0"/>
              <a:t>M</a:t>
            </a:r>
            <a:r>
              <a:rPr lang="en-IN" dirty="0" smtClean="0"/>
              <a:t>ost </a:t>
            </a:r>
            <a:r>
              <a:rPr lang="en-IN" dirty="0"/>
              <a:t>commonly used form of </a:t>
            </a:r>
            <a:r>
              <a:rPr lang="en-IN" dirty="0" smtClean="0"/>
              <a:t>magnetization preparation.</a:t>
            </a:r>
          </a:p>
          <a:p>
            <a:r>
              <a:rPr lang="en-IN" dirty="0"/>
              <a:t>D</a:t>
            </a:r>
            <a:r>
              <a:rPr lang="en-IN" dirty="0" smtClean="0"/>
              <a:t>epends on the </a:t>
            </a:r>
            <a:r>
              <a:rPr lang="en-IN" dirty="0"/>
              <a:t>fact that different tissues have different T1 </a:t>
            </a:r>
            <a:r>
              <a:rPr lang="en-IN" dirty="0" smtClean="0"/>
              <a:t>characteristics.</a:t>
            </a:r>
          </a:p>
          <a:p>
            <a:r>
              <a:rPr lang="en-IN" dirty="0"/>
              <a:t>A</a:t>
            </a:r>
            <a:r>
              <a:rPr lang="en-IN" dirty="0" smtClean="0"/>
              <a:t>n </a:t>
            </a:r>
            <a:r>
              <a:rPr lang="en-IN" dirty="0"/>
              <a:t>180</a:t>
            </a:r>
            <a:r>
              <a:rPr lang="en-IN" baseline="30000" dirty="0"/>
              <a:t>o</a:t>
            </a:r>
            <a:r>
              <a:rPr lang="en-IN" dirty="0"/>
              <a:t> RF pulse (</a:t>
            </a:r>
            <a:r>
              <a:rPr lang="en-IN" dirty="0" smtClean="0"/>
              <a:t>or inversion </a:t>
            </a:r>
            <a:r>
              <a:rPr lang="en-IN" dirty="0"/>
              <a:t>pulse) is used to flip the magnetization </a:t>
            </a:r>
            <a:r>
              <a:rPr lang="en-IN" dirty="0" smtClean="0"/>
              <a:t>into the </a:t>
            </a:r>
            <a:r>
              <a:rPr lang="en-IN" dirty="0"/>
              <a:t>opposite direction along the </a:t>
            </a:r>
            <a:r>
              <a:rPr lang="en-IN" dirty="0" smtClean="0"/>
              <a:t>z-axis.</a:t>
            </a:r>
          </a:p>
          <a:p>
            <a:r>
              <a:rPr lang="en-IN" dirty="0"/>
              <a:t>From </a:t>
            </a:r>
            <a:r>
              <a:rPr lang="en-IN" dirty="0" smtClean="0"/>
              <a:t>this position, </a:t>
            </a:r>
            <a:r>
              <a:rPr lang="en-IN" dirty="0"/>
              <a:t>the magnetization relaxes back to its </a:t>
            </a:r>
            <a:r>
              <a:rPr lang="en-IN" dirty="0" smtClean="0"/>
              <a:t>original state.</a:t>
            </a:r>
          </a:p>
          <a:p>
            <a:r>
              <a:rPr lang="en-IN" dirty="0"/>
              <a:t>T</a:t>
            </a:r>
            <a:r>
              <a:rPr lang="en-IN" dirty="0" smtClean="0"/>
              <a:t>he longitudinal magnetization of different tissues </a:t>
            </a:r>
            <a:r>
              <a:rPr lang="en-IN" dirty="0"/>
              <a:t>will pass through </a:t>
            </a:r>
            <a:r>
              <a:rPr lang="en-IN" dirty="0" smtClean="0"/>
              <a:t>zero </a:t>
            </a:r>
            <a:r>
              <a:rPr lang="en-IN" dirty="0"/>
              <a:t>(i.e. the magnetization will be completely in the x–y </a:t>
            </a:r>
            <a:r>
              <a:rPr lang="en-IN" dirty="0" smtClean="0"/>
              <a:t>plane) at different times.</a:t>
            </a:r>
          </a:p>
          <a:p>
            <a:r>
              <a:rPr lang="en-IN" dirty="0"/>
              <a:t>During RF excitation (which </a:t>
            </a:r>
            <a:r>
              <a:rPr lang="en-IN" dirty="0" smtClean="0"/>
              <a:t>is applied </a:t>
            </a:r>
            <a:r>
              <a:rPr lang="en-IN" dirty="0"/>
              <a:t>some time after the IR pulse) only tissues </a:t>
            </a:r>
            <a:r>
              <a:rPr lang="en-IN" dirty="0" smtClean="0"/>
              <a:t>with non-zero </a:t>
            </a:r>
            <a:r>
              <a:rPr lang="en-IN" dirty="0"/>
              <a:t>longitudinal magnetization will produce </a:t>
            </a:r>
            <a:r>
              <a:rPr lang="en-IN" dirty="0" smtClean="0"/>
              <a:t>an MR signal.</a:t>
            </a:r>
          </a:p>
          <a:p>
            <a:r>
              <a:rPr lang="en-IN" dirty="0"/>
              <a:t>I</a:t>
            </a:r>
            <a:r>
              <a:rPr lang="en-IN" dirty="0" smtClean="0"/>
              <a:t>f </a:t>
            </a:r>
            <a:r>
              <a:rPr lang="en-IN" dirty="0"/>
              <a:t>the time between </a:t>
            </a:r>
            <a:r>
              <a:rPr lang="en-IN" dirty="0" smtClean="0"/>
              <a:t>inversion and </a:t>
            </a:r>
            <a:r>
              <a:rPr lang="en-IN" dirty="0"/>
              <a:t>imaging (TI) is chosen carefully, signal from </a:t>
            </a:r>
            <a:r>
              <a:rPr lang="en-IN" dirty="0" smtClean="0"/>
              <a:t>a given </a:t>
            </a:r>
            <a:r>
              <a:rPr lang="en-IN" dirty="0"/>
              <a:t>tissue can be completely </a:t>
            </a:r>
            <a:r>
              <a:rPr lang="en-IN" dirty="0" smtClean="0"/>
              <a:t>abolished.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6" y="2084041"/>
            <a:ext cx="3261668" cy="22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echoes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</a:t>
            </a:r>
            <a:r>
              <a:rPr lang="en-IN" dirty="0" smtClean="0"/>
              <a:t>or MR imaging </a:t>
            </a:r>
            <a:r>
              <a:rPr lang="en-IN" dirty="0"/>
              <a:t>it is more common to generate and </a:t>
            </a:r>
            <a:r>
              <a:rPr lang="en-IN" dirty="0" smtClean="0"/>
              <a:t>measure the </a:t>
            </a:r>
            <a:r>
              <a:rPr lang="en-IN" dirty="0"/>
              <a:t>MR signal in the form of an </a:t>
            </a:r>
            <a:r>
              <a:rPr lang="en-IN" dirty="0" smtClean="0"/>
              <a:t>echo.</a:t>
            </a:r>
          </a:p>
          <a:p>
            <a:endParaRPr lang="en-IN" dirty="0" smtClean="0"/>
          </a:p>
          <a:p>
            <a:r>
              <a:rPr lang="en-IN" dirty="0"/>
              <a:t>T</a:t>
            </a:r>
            <a:r>
              <a:rPr lang="en-IN" dirty="0" smtClean="0"/>
              <a:t>wo </a:t>
            </a:r>
            <a:r>
              <a:rPr lang="en-IN" dirty="0"/>
              <a:t>most </a:t>
            </a:r>
            <a:r>
              <a:rPr lang="en-IN" dirty="0" smtClean="0"/>
              <a:t>common types </a:t>
            </a:r>
            <a:r>
              <a:rPr lang="en-IN" dirty="0"/>
              <a:t>of echo used for MR imaging </a:t>
            </a:r>
            <a:r>
              <a:rPr lang="en-IN" dirty="0" smtClean="0"/>
              <a:t> : </a:t>
            </a:r>
          </a:p>
          <a:p>
            <a:pPr lvl="1"/>
            <a:r>
              <a:rPr lang="en-IN" dirty="0"/>
              <a:t>G</a:t>
            </a:r>
            <a:r>
              <a:rPr lang="en-IN" dirty="0" smtClean="0"/>
              <a:t>radient echoes </a:t>
            </a:r>
          </a:p>
          <a:p>
            <a:pPr lvl="1"/>
            <a:r>
              <a:rPr lang="en-IN" dirty="0"/>
              <a:t>S</a:t>
            </a:r>
            <a:r>
              <a:rPr lang="en-IN" dirty="0" smtClean="0"/>
              <a:t>pin </a:t>
            </a:r>
            <a:r>
              <a:rPr lang="en-IN" dirty="0"/>
              <a:t>echoes</a:t>
            </a:r>
            <a:r>
              <a:rPr lang="en-IN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echo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6293" y="1737360"/>
            <a:ext cx="6468384" cy="48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170" y="1737360"/>
            <a:ext cx="6766277" cy="4901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47" y="2634666"/>
            <a:ext cx="4725435" cy="24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Spin echo versus </a:t>
            </a:r>
            <a:r>
              <a:rPr lang="es-ES" dirty="0" err="1"/>
              <a:t>gradient</a:t>
            </a:r>
            <a:r>
              <a:rPr lang="es-ES" dirty="0"/>
              <a:t> echo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180° refocusing pulse </a:t>
            </a:r>
            <a:r>
              <a:rPr lang="en-IN" dirty="0" smtClean="0"/>
              <a:t>removes the </a:t>
            </a:r>
            <a:r>
              <a:rPr lang="en-IN" dirty="0"/>
              <a:t>de-phasing caused by magnetic field </a:t>
            </a:r>
            <a:r>
              <a:rPr lang="en-IN" dirty="0" err="1" smtClean="0"/>
              <a:t>inhomogeneities</a:t>
            </a:r>
            <a:r>
              <a:rPr lang="en-IN" dirty="0" smtClean="0"/>
              <a:t>, the </a:t>
            </a:r>
            <a:r>
              <a:rPr lang="en-IN" dirty="0"/>
              <a:t>amplitude of the spin echo signal is </a:t>
            </a:r>
            <a:r>
              <a:rPr lang="en-IN" dirty="0" smtClean="0"/>
              <a:t>greater than </a:t>
            </a:r>
            <a:r>
              <a:rPr lang="en-IN" dirty="0"/>
              <a:t>the gradient echo </a:t>
            </a:r>
            <a:r>
              <a:rPr lang="en-IN" dirty="0" smtClean="0"/>
              <a:t>signal.</a:t>
            </a:r>
          </a:p>
          <a:p>
            <a:endParaRPr lang="en-US" dirty="0"/>
          </a:p>
          <a:p>
            <a:r>
              <a:rPr lang="en-IN" dirty="0"/>
              <a:t>Imaging based on </a:t>
            </a:r>
            <a:r>
              <a:rPr lang="en-IN" dirty="0" smtClean="0"/>
              <a:t>spin echo </a:t>
            </a:r>
            <a:r>
              <a:rPr lang="en-IN" dirty="0"/>
              <a:t>is also less affected by the presence of field </a:t>
            </a:r>
            <a:r>
              <a:rPr lang="en-IN" dirty="0" err="1" smtClean="0"/>
              <a:t>inhomogeneities</a:t>
            </a:r>
            <a:r>
              <a:rPr lang="en-IN" dirty="0"/>
              <a:t> </a:t>
            </a:r>
            <a:r>
              <a:rPr lang="en-IN" dirty="0" smtClean="0"/>
              <a:t>caused </a:t>
            </a:r>
            <a:r>
              <a:rPr lang="en-IN" dirty="0"/>
              <a:t>by metallic artefacts (e.g. </a:t>
            </a:r>
            <a:r>
              <a:rPr lang="en-IN" dirty="0" smtClean="0"/>
              <a:t>sternal wires </a:t>
            </a:r>
            <a:r>
              <a:rPr lang="en-IN" dirty="0"/>
              <a:t>or metallic </a:t>
            </a:r>
            <a:r>
              <a:rPr lang="en-IN" dirty="0" smtClean="0"/>
              <a:t>heart).</a:t>
            </a:r>
          </a:p>
          <a:p>
            <a:endParaRPr lang="en-US" dirty="0"/>
          </a:p>
          <a:p>
            <a:r>
              <a:rPr lang="en-IN" dirty="0"/>
              <a:t>Gradient echo </a:t>
            </a:r>
            <a:r>
              <a:rPr lang="en-IN" dirty="0" smtClean="0"/>
              <a:t>imaging more </a:t>
            </a:r>
            <a:r>
              <a:rPr lang="en-IN" dirty="0"/>
              <a:t>affected by the presence of magnetic </a:t>
            </a:r>
            <a:r>
              <a:rPr lang="en-IN" dirty="0" smtClean="0"/>
              <a:t>field </a:t>
            </a:r>
            <a:r>
              <a:rPr lang="en-IN" dirty="0" err="1" smtClean="0"/>
              <a:t>inhomogeneities</a:t>
            </a:r>
            <a:r>
              <a:rPr lang="en-IN" dirty="0" smtClean="0"/>
              <a:t> </a:t>
            </a:r>
            <a:r>
              <a:rPr lang="en-IN" dirty="0"/>
              <a:t>caused by </a:t>
            </a:r>
            <a:r>
              <a:rPr lang="en-IN" dirty="0" smtClean="0"/>
              <a:t>iron, more useful in the </a:t>
            </a:r>
            <a:r>
              <a:rPr lang="en-IN" dirty="0"/>
              <a:t>assessment of patients with </a:t>
            </a:r>
            <a:r>
              <a:rPr lang="en-IN" dirty="0" smtClean="0"/>
              <a:t>increased iron </a:t>
            </a:r>
            <a:r>
              <a:rPr lang="en-IN" dirty="0"/>
              <a:t>deposition within the </a:t>
            </a:r>
            <a:r>
              <a:rPr lang="en-IN" dirty="0" smtClean="0"/>
              <a:t>heart.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8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46581" cy="1450757"/>
          </a:xfrm>
        </p:spPr>
        <p:txBody>
          <a:bodyPr/>
          <a:lstStyle/>
          <a:p>
            <a:r>
              <a:rPr lang="en-IN" b="1" dirty="0"/>
              <a:t>Time of Repetition (TR</a:t>
            </a:r>
            <a:r>
              <a:rPr lang="en-IN" b="1" dirty="0" smtClean="0"/>
              <a:t>) and Echo time (TE)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79450" cy="4541814"/>
          </a:xfrm>
        </p:spPr>
        <p:txBody>
          <a:bodyPr/>
          <a:lstStyle/>
          <a:p>
            <a:r>
              <a:rPr lang="en-IN" dirty="0" smtClean="0"/>
              <a:t>Time of repetition: In </a:t>
            </a:r>
            <a:r>
              <a:rPr lang="en-IN" dirty="0"/>
              <a:t>a sequence of pulses the Time of Repetition (TR) is the time </a:t>
            </a:r>
            <a:r>
              <a:rPr lang="en-IN" dirty="0" smtClean="0"/>
              <a:t>lapsing between </a:t>
            </a:r>
            <a:r>
              <a:rPr lang="en-IN" dirty="0"/>
              <a:t>two RF </a:t>
            </a:r>
            <a:r>
              <a:rPr lang="en-IN" dirty="0" smtClean="0"/>
              <a:t>pulses.</a:t>
            </a:r>
          </a:p>
          <a:p>
            <a:endParaRPr lang="en-IN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IN" dirty="0"/>
              <a:t>The Time of Echo or echo time (TE</a:t>
            </a:r>
            <a:r>
              <a:rPr lang="en-IN" dirty="0" smtClean="0"/>
              <a:t>): </a:t>
            </a:r>
            <a:r>
              <a:rPr lang="en-IN" dirty="0"/>
              <a:t>is the time between the RF excitation </a:t>
            </a:r>
            <a:r>
              <a:rPr lang="en-IN" dirty="0" smtClean="0"/>
              <a:t>pulse and </a:t>
            </a:r>
            <a:r>
              <a:rPr lang="en-IN" dirty="0"/>
              <a:t>the </a:t>
            </a:r>
            <a:r>
              <a:rPr lang="en-IN" dirty="0" err="1"/>
              <a:t>center</a:t>
            </a:r>
            <a:r>
              <a:rPr lang="en-IN" dirty="0"/>
              <a:t> of the echo, that is where the signal has acquired its </a:t>
            </a:r>
            <a:r>
              <a:rPr lang="en-IN" dirty="0" smtClean="0"/>
              <a:t>maximum intensity.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93" y="1737360"/>
            <a:ext cx="4814637" cy="259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93" y="1814596"/>
            <a:ext cx="5612567" cy="45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CONTRAST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2301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i="1" dirty="0"/>
              <a:t> </a:t>
            </a:r>
            <a:r>
              <a:rPr lang="en-US" dirty="0"/>
              <a:t>intrinsic features of a biological tissue contribute to its signal intensity or brightness on an MR image and hence image contrast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Proton </a:t>
            </a:r>
            <a:r>
              <a:rPr lang="en-US" dirty="0"/>
              <a:t>density -the no. of excitable spins per unit volume- determines the max. signal that can be obtained from a given tissue.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T1 relaxation time </a:t>
            </a:r>
            <a:r>
              <a:rPr lang="en-US" dirty="0"/>
              <a:t>of </a:t>
            </a:r>
            <a:r>
              <a:rPr lang="en-US" dirty="0" smtClean="0"/>
              <a:t>tissue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T2 relaxation time of tissue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The TR and TE </a:t>
            </a:r>
            <a:r>
              <a:rPr lang="en-IN" dirty="0" smtClean="0"/>
              <a:t>are chosen </a:t>
            </a:r>
            <a:r>
              <a:rPr lang="en-IN" dirty="0"/>
              <a:t>to weight the image contrast so that it is </a:t>
            </a:r>
            <a:r>
              <a:rPr lang="en-IN" dirty="0" smtClean="0"/>
              <a:t>either primarily </a:t>
            </a:r>
            <a:r>
              <a:rPr lang="en-IN" dirty="0"/>
              <a:t>dependent upon the differences in T1 </a:t>
            </a:r>
            <a:r>
              <a:rPr lang="en-IN" dirty="0" smtClean="0"/>
              <a:t>relaxation times </a:t>
            </a:r>
            <a:r>
              <a:rPr lang="en-IN" dirty="0"/>
              <a:t>(</a:t>
            </a:r>
            <a:r>
              <a:rPr lang="en-IN" b="1" dirty="0"/>
              <a:t>T1-weighted</a:t>
            </a:r>
            <a:r>
              <a:rPr lang="en-IN" dirty="0"/>
              <a:t>), or primarily dependent on </a:t>
            </a:r>
            <a:r>
              <a:rPr lang="en-IN" dirty="0" smtClean="0"/>
              <a:t>the differences </a:t>
            </a:r>
            <a:r>
              <a:rPr lang="en-IN" dirty="0"/>
              <a:t>in T2 relaxation times (</a:t>
            </a:r>
            <a:r>
              <a:rPr lang="en-IN" b="1" dirty="0"/>
              <a:t>T2 weighted</a:t>
            </a:r>
            <a:r>
              <a:rPr lang="en-IN" dirty="0" smtClean="0"/>
              <a:t>).</a:t>
            </a:r>
          </a:p>
          <a:p>
            <a:r>
              <a:rPr lang="en-IN" dirty="0"/>
              <a:t>If </a:t>
            </a:r>
            <a:r>
              <a:rPr lang="en-IN" dirty="0" smtClean="0"/>
              <a:t>the parameters </a:t>
            </a:r>
            <a:r>
              <a:rPr lang="en-IN" dirty="0"/>
              <a:t>are chosen so that the image contrast </a:t>
            </a:r>
            <a:r>
              <a:rPr lang="en-IN" dirty="0" smtClean="0"/>
              <a:t>is influenced </a:t>
            </a:r>
            <a:r>
              <a:rPr lang="en-IN" dirty="0"/>
              <a:t>by neither the T1 or T2 differences, the </a:t>
            </a:r>
            <a:r>
              <a:rPr lang="en-IN" dirty="0" smtClean="0"/>
              <a:t>tissue signal </a:t>
            </a:r>
            <a:r>
              <a:rPr lang="en-IN" dirty="0"/>
              <a:t>is said to be primarily </a:t>
            </a:r>
            <a:r>
              <a:rPr lang="en-IN" b="1" dirty="0"/>
              <a:t>‘proton </a:t>
            </a:r>
            <a:r>
              <a:rPr lang="en-IN" b="1" dirty="0" smtClean="0"/>
              <a:t>density’ weighted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3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TR controls the T1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75729" cy="4023360"/>
          </a:xfrm>
        </p:spPr>
        <p:txBody>
          <a:bodyPr/>
          <a:lstStyle/>
          <a:p>
            <a:r>
              <a:rPr lang="en-US" b="1" dirty="0"/>
              <a:t>Short TR → </a:t>
            </a:r>
            <a:r>
              <a:rPr lang="en-US" dirty="0"/>
              <a:t>strong T1 weighting.</a:t>
            </a:r>
          </a:p>
          <a:p>
            <a:r>
              <a:rPr lang="en-US" b="1" dirty="0"/>
              <a:t>Long TR → </a:t>
            </a:r>
            <a:r>
              <a:rPr lang="en-US" dirty="0"/>
              <a:t>low T1 weighting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Tissues with a short T1 appear </a:t>
            </a:r>
            <a:r>
              <a:rPr lang="en-US" dirty="0" smtClean="0"/>
              <a:t>bright.</a:t>
            </a:r>
            <a:endParaRPr lang="en-US" dirty="0"/>
          </a:p>
          <a:p>
            <a:r>
              <a:rPr lang="en-US" dirty="0"/>
              <a:t>Tissues with a long T1 appear </a:t>
            </a:r>
            <a:r>
              <a:rPr lang="en-US" dirty="0" smtClean="0"/>
              <a:t>dark.</a:t>
            </a:r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047" y="1684352"/>
            <a:ext cx="4115157" cy="53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 controls the T2 </a:t>
            </a:r>
            <a:r>
              <a:rPr lang="en-IN" dirty="0" smtClean="0"/>
              <a:t>weighting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15555" cy="402336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Short </a:t>
            </a:r>
            <a:r>
              <a:rPr lang="en-US" b="1" dirty="0"/>
              <a:t>TE → </a:t>
            </a:r>
            <a:r>
              <a:rPr lang="en-US" dirty="0"/>
              <a:t>low T2 weighting.</a:t>
            </a:r>
          </a:p>
          <a:p>
            <a:r>
              <a:rPr lang="en-US" b="1" dirty="0"/>
              <a:t>Long TE → </a:t>
            </a:r>
            <a:r>
              <a:rPr lang="en-US" dirty="0"/>
              <a:t>strong T2 weighting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Short T2</a:t>
            </a:r>
            <a:r>
              <a:rPr lang="en-US" b="1" i="1" dirty="0"/>
              <a:t> </a:t>
            </a:r>
            <a:r>
              <a:rPr lang="en-US" dirty="0"/>
              <a:t>→ dark on T2-weighted images.</a:t>
            </a:r>
          </a:p>
          <a:p>
            <a:r>
              <a:rPr lang="en-US" b="1" i="1" dirty="0"/>
              <a:t>Long  T2 → </a:t>
            </a:r>
            <a:r>
              <a:rPr lang="en-US" dirty="0"/>
              <a:t>bright on T2-weighted images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80250" y="1676400"/>
            <a:ext cx="5111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0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Imaging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614407" cy="4023360"/>
          </a:xfrm>
        </p:spPr>
        <p:txBody>
          <a:bodyPr/>
          <a:lstStyle/>
          <a:p>
            <a:r>
              <a:rPr lang="en-IN" dirty="0"/>
              <a:t>3</a:t>
            </a:r>
            <a:r>
              <a:rPr lang="en-IN" dirty="0" smtClean="0"/>
              <a:t> </a:t>
            </a:r>
            <a:r>
              <a:rPr lang="en-IN" dirty="0"/>
              <a:t>main electromagnetic </a:t>
            </a:r>
            <a:r>
              <a:rPr lang="en-IN" dirty="0" smtClean="0"/>
              <a:t>components: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</a:t>
            </a:r>
            <a:r>
              <a:rPr lang="en-IN" dirty="0" smtClean="0"/>
              <a:t> </a:t>
            </a:r>
            <a:r>
              <a:rPr lang="en-IN" dirty="0"/>
              <a:t>set of </a:t>
            </a:r>
            <a:r>
              <a:rPr lang="en-IN" dirty="0" smtClean="0"/>
              <a:t>main magnet coils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3</a:t>
            </a:r>
            <a:r>
              <a:rPr lang="en-IN" dirty="0" smtClean="0"/>
              <a:t> </a:t>
            </a:r>
            <a:r>
              <a:rPr lang="en-IN" dirty="0"/>
              <a:t>gradient coils and </a:t>
            </a:r>
            <a:endParaRPr lang="en-IN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A radiofrequency transmitter coil.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Each generate a different type of magnetic field.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543" y="13252"/>
            <a:ext cx="6137457" cy="63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980" y="286603"/>
            <a:ext cx="7239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3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weighted </a:t>
            </a:r>
            <a:r>
              <a:rPr lang="en-US" dirty="0" err="1" smtClean="0"/>
              <a:t>vs</a:t>
            </a:r>
            <a:r>
              <a:rPr lang="en-US" dirty="0" smtClean="0"/>
              <a:t> T2 weighted image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191" y="1737360"/>
            <a:ext cx="6436117" cy="45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8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441088"/>
              </p:ext>
            </p:extLst>
          </p:nvPr>
        </p:nvGraphicFramePr>
        <p:xfrm>
          <a:off x="1096963" y="1846263"/>
          <a:ext cx="10058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CMR TERMINOLOGY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TERMS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 blood imaging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 bright signals for muscle but a signal void from moving</a:t>
                      </a:r>
                      <a:r>
                        <a:rPr lang="en-US" baseline="0" dirty="0" smtClean="0"/>
                        <a:t> blood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Spin echo,</a:t>
                      </a:r>
                      <a:r>
                        <a:rPr lang="en-US" baseline="0" dirty="0" smtClean="0"/>
                        <a:t> fast spin echo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Bright blood imaging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Produces bright signal for blood and darker signal for myocardium. Use</a:t>
                      </a:r>
                      <a:r>
                        <a:rPr lang="en-US" baseline="0" dirty="0" smtClean="0"/>
                        <a:t> in cine images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field echo (FFE)</a:t>
                      </a:r>
                    </a:p>
                    <a:p>
                      <a:r>
                        <a:rPr lang="en-US" dirty="0" smtClean="0"/>
                        <a:t>Gradient recalled acquisition in steady state (GRASS)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Steady state free</a:t>
                      </a:r>
                      <a:r>
                        <a:rPr lang="en-US" baseline="0" dirty="0" smtClean="0"/>
                        <a:t> precession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 produced by rapidly applying</a:t>
                      </a:r>
                      <a:r>
                        <a:rPr lang="en-US" baseline="0" dirty="0" smtClean="0"/>
                        <a:t> balanced gradients and RF pulses.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 FFE</a:t>
                      </a:r>
                    </a:p>
                    <a:p>
                      <a:r>
                        <a:rPr lang="en-US" dirty="0" smtClean="0"/>
                        <a:t>FIESTA(fast</a:t>
                      </a:r>
                      <a:r>
                        <a:rPr lang="en-US" baseline="0" dirty="0" smtClean="0"/>
                        <a:t> imaging employing steady state acquisition)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 Space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99937" cy="4023360"/>
          </a:xfrm>
        </p:spPr>
        <p:txBody>
          <a:bodyPr/>
          <a:lstStyle/>
          <a:p>
            <a:r>
              <a:rPr lang="en-US" dirty="0"/>
              <a:t>It is a graphic matrix of digitized MR data that represents the MR image before Fourier transformation is performed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line in k-space corresponds to one measurement and a line is acquired for each phase-encoding step.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764" y="2343098"/>
            <a:ext cx="4852594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4879450" cy="4435797"/>
          </a:xfrm>
        </p:spPr>
        <p:txBody>
          <a:bodyPr/>
          <a:lstStyle/>
          <a:p>
            <a:r>
              <a:rPr lang="en-IN" dirty="0"/>
              <a:t>Transforming the frequency-encoded raw MR data recorded at the system </a:t>
            </a:r>
            <a:r>
              <a:rPr lang="en-IN" dirty="0" smtClean="0"/>
              <a:t>can be </a:t>
            </a:r>
            <a:r>
              <a:rPr lang="en-IN" dirty="0"/>
              <a:t>done with Fourier Transformation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IN" dirty="0"/>
          </a:p>
          <a:p>
            <a:r>
              <a:rPr lang="en-IN" dirty="0"/>
              <a:t>Fourier Transformation is a mathematical model transforming the frequency-encoded data from  k-space to  MR image domain.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007" y="1304714"/>
            <a:ext cx="511175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3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Synchronising with the cardiac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26094" cy="402336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To </a:t>
            </a:r>
            <a:r>
              <a:rPr lang="en-IN" dirty="0"/>
              <a:t>capture an image of the heart that is unaffected </a:t>
            </a:r>
            <a:r>
              <a:rPr lang="en-IN" dirty="0" smtClean="0"/>
              <a:t>by motion </a:t>
            </a:r>
            <a:r>
              <a:rPr lang="en-IN" dirty="0"/>
              <a:t>requires an image to be acquired in just a </a:t>
            </a:r>
            <a:r>
              <a:rPr lang="en-IN" dirty="0" smtClean="0"/>
              <a:t>few tens </a:t>
            </a:r>
            <a:r>
              <a:rPr lang="en-IN" dirty="0"/>
              <a:t>of milliseconds</a:t>
            </a:r>
            <a:r>
              <a:rPr lang="en-IN" dirty="0" smtClean="0"/>
              <a:t>.</a:t>
            </a:r>
          </a:p>
          <a:p>
            <a:r>
              <a:rPr lang="en-IN" dirty="0"/>
              <a:t>L</a:t>
            </a:r>
            <a:r>
              <a:rPr lang="en-IN" dirty="0" smtClean="0"/>
              <a:t>imits </a:t>
            </a:r>
            <a:r>
              <a:rPr lang="en-IN" dirty="0"/>
              <a:t>the </a:t>
            </a:r>
            <a:r>
              <a:rPr lang="en-IN" dirty="0" smtClean="0"/>
              <a:t>number of </a:t>
            </a:r>
            <a:r>
              <a:rPr lang="en-IN" dirty="0"/>
              <a:t>phase encoding steps (and thus the spatial resolution</a:t>
            </a:r>
            <a:r>
              <a:rPr lang="en-IN" dirty="0" smtClean="0"/>
              <a:t>).</a:t>
            </a:r>
          </a:p>
          <a:p>
            <a:r>
              <a:rPr lang="en-IN" dirty="0" smtClean="0"/>
              <a:t>To</a:t>
            </a:r>
            <a:r>
              <a:rPr lang="en-IN" dirty="0"/>
              <a:t> </a:t>
            </a:r>
            <a:r>
              <a:rPr lang="en-IN" dirty="0" smtClean="0"/>
              <a:t>achieve </a:t>
            </a:r>
            <a:r>
              <a:rPr lang="en-IN" dirty="0"/>
              <a:t>acceptable image quality, the image </a:t>
            </a:r>
            <a:r>
              <a:rPr lang="en-IN" dirty="0" smtClean="0"/>
              <a:t>acquisition time </a:t>
            </a:r>
            <a:r>
              <a:rPr lang="en-IN" dirty="0"/>
              <a:t>becomes too long to ‘freeze’ heart </a:t>
            </a:r>
            <a:r>
              <a:rPr lang="en-IN" dirty="0" smtClean="0"/>
              <a:t>motion.</a:t>
            </a:r>
          </a:p>
          <a:p>
            <a:r>
              <a:rPr lang="en-IN" dirty="0"/>
              <a:t>For </a:t>
            </a:r>
            <a:r>
              <a:rPr lang="en-IN" dirty="0" smtClean="0"/>
              <a:t>routine CMR </a:t>
            </a:r>
            <a:r>
              <a:rPr lang="en-IN" dirty="0"/>
              <a:t>therefore, the MR signals are acquired </a:t>
            </a:r>
            <a:r>
              <a:rPr lang="en-IN" dirty="0" smtClean="0"/>
              <a:t>over multiple </a:t>
            </a:r>
            <a:r>
              <a:rPr lang="en-IN" dirty="0"/>
              <a:t>heart beats, synchronising the pulse </a:t>
            </a:r>
            <a:r>
              <a:rPr lang="en-IN" dirty="0" smtClean="0"/>
              <a:t>sequence and </a:t>
            </a:r>
            <a:r>
              <a:rPr lang="en-IN" dirty="0"/>
              <a:t>therefore the signal acquisition to a particular </a:t>
            </a:r>
            <a:r>
              <a:rPr lang="en-IN" dirty="0" smtClean="0"/>
              <a:t>time point </a:t>
            </a:r>
            <a:r>
              <a:rPr lang="en-IN" dirty="0"/>
              <a:t>in the cardiac </a:t>
            </a:r>
            <a:r>
              <a:rPr lang="en-IN" dirty="0" smtClean="0"/>
              <a:t>cycle using patient’s ECG.</a:t>
            </a:r>
          </a:p>
          <a:p>
            <a:r>
              <a:rPr lang="en-US" dirty="0" smtClean="0"/>
              <a:t>For static imaging, </a:t>
            </a:r>
            <a:r>
              <a:rPr lang="en-US" dirty="0"/>
              <a:t>imaged during diastasis, when the myocardium is most at </a:t>
            </a:r>
            <a:r>
              <a:rPr lang="en-US" dirty="0" smtClean="0"/>
              <a:t>rest</a:t>
            </a:r>
            <a:r>
              <a:rPr lang="en-US" dirty="0"/>
              <a:t> </a:t>
            </a:r>
            <a:r>
              <a:rPr lang="en-US" dirty="0" smtClean="0"/>
              <a:t>(mid to distal diastole).</a:t>
            </a:r>
          </a:p>
          <a:p>
            <a:r>
              <a:rPr lang="en-US" dirty="0" err="1" smtClean="0"/>
              <a:t>Weissler</a:t>
            </a:r>
            <a:r>
              <a:rPr lang="en-US" dirty="0" smtClean="0"/>
              <a:t>- </a:t>
            </a:r>
            <a:r>
              <a:rPr lang="en-US" dirty="0" err="1" smtClean="0"/>
              <a:t>Stuber</a:t>
            </a:r>
            <a:r>
              <a:rPr lang="en-US" dirty="0" smtClean="0"/>
              <a:t> formula: trigger delay(</a:t>
            </a:r>
            <a:r>
              <a:rPr lang="en-US" dirty="0" err="1" smtClean="0"/>
              <a:t>ms</a:t>
            </a:r>
            <a:r>
              <a:rPr lang="en-US" dirty="0" smtClean="0"/>
              <a:t>) = [(RR interval(</a:t>
            </a:r>
            <a:r>
              <a:rPr lang="en-US" dirty="0" err="1" smtClean="0"/>
              <a:t>ms</a:t>
            </a:r>
            <a:r>
              <a:rPr lang="en-US" dirty="0" smtClean="0"/>
              <a:t>) – 350) x 0.3] + 350</a:t>
            </a:r>
            <a:endParaRPr lang="en-IN" dirty="0" smtClean="0"/>
          </a:p>
          <a:p>
            <a:r>
              <a:rPr lang="en-US" dirty="0" smtClean="0"/>
              <a:t>2 ways of cardiac synchronization for cine imaging:</a:t>
            </a:r>
          </a:p>
          <a:p>
            <a:pPr lvl="1"/>
            <a:r>
              <a:rPr lang="en-US" dirty="0" smtClean="0"/>
              <a:t>Prospective – ECG </a:t>
            </a:r>
            <a:r>
              <a:rPr lang="en-US" dirty="0" err="1" smtClean="0"/>
              <a:t>trigerring</a:t>
            </a:r>
            <a:endParaRPr lang="en-US" dirty="0" smtClean="0"/>
          </a:p>
          <a:p>
            <a:pPr lvl="1"/>
            <a:r>
              <a:rPr lang="en-US" dirty="0" smtClean="0"/>
              <a:t>Retrospective- ECG gating.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3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330" y="286603"/>
            <a:ext cx="2252870" cy="55824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7" y="286603"/>
            <a:ext cx="8831264" cy="57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respiratory motion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</a:t>
            </a:r>
            <a:r>
              <a:rPr lang="en-IN" dirty="0" smtClean="0"/>
              <a:t> </a:t>
            </a:r>
            <a:r>
              <a:rPr lang="en-IN" dirty="0"/>
              <a:t>possible </a:t>
            </a:r>
            <a:r>
              <a:rPr lang="en-IN" dirty="0" smtClean="0"/>
              <a:t>approaches:</a:t>
            </a:r>
          </a:p>
          <a:p>
            <a:pPr lvl="1"/>
            <a:r>
              <a:rPr lang="en-IN" dirty="0"/>
              <a:t>R</a:t>
            </a:r>
            <a:r>
              <a:rPr lang="en-IN" dirty="0" smtClean="0"/>
              <a:t>espiratory </a:t>
            </a:r>
            <a:r>
              <a:rPr lang="en-IN" dirty="0"/>
              <a:t>compensation methods (</a:t>
            </a:r>
            <a:r>
              <a:rPr lang="en-IN" dirty="0" smtClean="0"/>
              <a:t>respiratory </a:t>
            </a:r>
            <a:r>
              <a:rPr lang="en-IN" dirty="0"/>
              <a:t>gating</a:t>
            </a:r>
            <a:r>
              <a:rPr lang="en-IN" dirty="0" smtClean="0"/>
              <a:t>).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ardiac </a:t>
            </a:r>
            <a:r>
              <a:rPr lang="en-IN" dirty="0"/>
              <a:t>synchronised fast imaging </a:t>
            </a:r>
            <a:r>
              <a:rPr lang="en-IN" dirty="0" smtClean="0"/>
              <a:t>techniques combined </a:t>
            </a:r>
            <a:r>
              <a:rPr lang="en-IN" dirty="0"/>
              <a:t>with patient </a:t>
            </a:r>
            <a:r>
              <a:rPr lang="en-IN" dirty="0" smtClean="0"/>
              <a:t>breath-holding.</a:t>
            </a:r>
          </a:p>
          <a:p>
            <a:pPr lvl="1"/>
            <a:r>
              <a:rPr lang="en-IN" dirty="0"/>
              <a:t>U</a:t>
            </a:r>
            <a:r>
              <a:rPr lang="en-IN" dirty="0" smtClean="0"/>
              <a:t>ltra-fast </a:t>
            </a:r>
            <a:r>
              <a:rPr lang="en-IN" dirty="0"/>
              <a:t>(</a:t>
            </a:r>
            <a:r>
              <a:rPr lang="en-IN" dirty="0" smtClean="0"/>
              <a:t>single-shot</a:t>
            </a:r>
            <a:r>
              <a:rPr lang="en-IN" dirty="0"/>
              <a:t>) imaging </a:t>
            </a:r>
            <a:r>
              <a:rPr lang="en-IN" dirty="0" smtClean="0"/>
              <a:t>techniques.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IN" dirty="0"/>
              <a:t>In practice, </a:t>
            </a:r>
            <a:r>
              <a:rPr lang="en-IN" dirty="0" smtClean="0"/>
              <a:t>most cardiac </a:t>
            </a:r>
            <a:r>
              <a:rPr lang="en-IN" dirty="0"/>
              <a:t>imaging is performed with patient </a:t>
            </a:r>
            <a:r>
              <a:rPr lang="en-IN" dirty="0" smtClean="0"/>
              <a:t>breath-holding combined </a:t>
            </a:r>
            <a:r>
              <a:rPr lang="en-IN" dirty="0"/>
              <a:t>with fast imaging </a:t>
            </a:r>
            <a:r>
              <a:rPr lang="en-IN" dirty="0" smtClean="0"/>
              <a:t>techniques.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26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Implants hazardous in CMR imaging</a:t>
            </a:r>
          </a:p>
          <a:p>
            <a:pPr lvl="1"/>
            <a:r>
              <a:rPr lang="en-US" dirty="0" smtClean="0"/>
              <a:t>Cochlear implants</a:t>
            </a:r>
          </a:p>
          <a:p>
            <a:pPr lvl="1"/>
            <a:r>
              <a:rPr lang="en-US" dirty="0" err="1" smtClean="0"/>
              <a:t>Neurostimulators</a:t>
            </a:r>
            <a:endParaRPr lang="en-US" dirty="0" smtClean="0"/>
          </a:p>
          <a:p>
            <a:pPr lvl="1"/>
            <a:r>
              <a:rPr lang="en-US" dirty="0" smtClean="0"/>
              <a:t>Hydrocephalus shunts</a:t>
            </a:r>
          </a:p>
          <a:p>
            <a:pPr lvl="1"/>
            <a:r>
              <a:rPr lang="en-US" dirty="0" smtClean="0"/>
              <a:t>Metal containing ocular implants</a:t>
            </a:r>
          </a:p>
          <a:p>
            <a:pPr lvl="1"/>
            <a:r>
              <a:rPr lang="en-US" dirty="0" smtClean="0"/>
              <a:t>Pacing wires</a:t>
            </a:r>
          </a:p>
          <a:p>
            <a:pPr lvl="1"/>
            <a:r>
              <a:rPr lang="en-US" dirty="0" smtClean="0"/>
              <a:t>Metallic cerebral aneurysm clips</a:t>
            </a:r>
          </a:p>
          <a:p>
            <a:r>
              <a:rPr lang="en-US" dirty="0" smtClean="0"/>
              <a:t>Sternal wires, mechanical heart valves, </a:t>
            </a:r>
            <a:r>
              <a:rPr lang="en-US" dirty="0" err="1" smtClean="0"/>
              <a:t>annuloplasty</a:t>
            </a:r>
            <a:r>
              <a:rPr lang="en-US" dirty="0" smtClean="0"/>
              <a:t> rings, coronary stents, orthopedic or dental implants- safe.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86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Magnetic resonance imaging in</a:t>
            </a:r>
            <a:br>
              <a:rPr lang="en-IN" dirty="0"/>
            </a:br>
            <a:r>
              <a:rPr lang="en-IN" dirty="0"/>
              <a:t>patients with implanted cardiac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3214"/>
            <a:ext cx="10058400" cy="4023360"/>
          </a:xfrm>
        </p:spPr>
        <p:txBody>
          <a:bodyPr/>
          <a:lstStyle/>
          <a:p>
            <a:r>
              <a:rPr lang="en-IN" dirty="0"/>
              <a:t>Potential adverse effects of MRI on implanted cardiac </a:t>
            </a:r>
            <a:r>
              <a:rPr lang="en-IN" dirty="0" smtClean="0"/>
              <a:t>devices include</a:t>
            </a:r>
            <a:r>
              <a:rPr lang="en-IN" dirty="0"/>
              <a:t>: </a:t>
            </a:r>
            <a:endParaRPr lang="en-IN" dirty="0" smtClean="0"/>
          </a:p>
          <a:p>
            <a:pPr lvl="1"/>
            <a:r>
              <a:rPr lang="en-IN" dirty="0" smtClean="0"/>
              <a:t>radiofrequency-induced </a:t>
            </a:r>
            <a:r>
              <a:rPr lang="en-IN" dirty="0"/>
              <a:t>heating of the lead </a:t>
            </a:r>
            <a:r>
              <a:rPr lang="en-IN" dirty="0" smtClean="0"/>
              <a:t>tips</a:t>
            </a:r>
          </a:p>
          <a:p>
            <a:pPr lvl="1"/>
            <a:r>
              <a:rPr lang="en-IN" dirty="0" smtClean="0"/>
              <a:t>pacing inhibition/dysfunction</a:t>
            </a:r>
          </a:p>
          <a:p>
            <a:pPr lvl="1"/>
            <a:r>
              <a:rPr lang="en-IN" dirty="0" smtClean="0"/>
              <a:t>asynchronous </a:t>
            </a:r>
            <a:r>
              <a:rPr lang="en-IN" dirty="0"/>
              <a:t>pacing with the possibility of </a:t>
            </a:r>
            <a:r>
              <a:rPr lang="en-IN" dirty="0" smtClean="0"/>
              <a:t>induction of </a:t>
            </a:r>
            <a:r>
              <a:rPr lang="en-IN" dirty="0"/>
              <a:t>atrial or ventricular </a:t>
            </a:r>
            <a:r>
              <a:rPr lang="en-IN" dirty="0" err="1" smtClean="0"/>
              <a:t>tachyarrhythmias</a:t>
            </a:r>
            <a:endParaRPr lang="en-IN" dirty="0" smtClean="0"/>
          </a:p>
          <a:p>
            <a:pPr lvl="1"/>
            <a:r>
              <a:rPr lang="en-IN" dirty="0" smtClean="0"/>
              <a:t>transient reed switch activation</a:t>
            </a:r>
          </a:p>
          <a:p>
            <a:pPr lvl="1"/>
            <a:r>
              <a:rPr lang="en-IN" dirty="0" smtClean="0"/>
              <a:t>change </a:t>
            </a:r>
            <a:r>
              <a:rPr lang="en-IN" dirty="0"/>
              <a:t>or loss of programmed data </a:t>
            </a:r>
            <a:r>
              <a:rPr lang="en-IN" dirty="0" smtClean="0"/>
              <a:t>and changes </a:t>
            </a:r>
            <a:r>
              <a:rPr lang="en-IN" dirty="0"/>
              <a:t>in capture </a:t>
            </a:r>
            <a:r>
              <a:rPr lang="en-IN" dirty="0" smtClean="0"/>
              <a:t>threshold.</a:t>
            </a:r>
          </a:p>
          <a:p>
            <a:r>
              <a:rPr lang="en-IN" dirty="0"/>
              <a:t>C</a:t>
            </a:r>
            <a:r>
              <a:rPr lang="en-IN" dirty="0" smtClean="0"/>
              <a:t>loser </a:t>
            </a:r>
            <a:r>
              <a:rPr lang="en-IN" dirty="0"/>
              <a:t>the scanning area </a:t>
            </a:r>
            <a:r>
              <a:rPr lang="en-IN" dirty="0" smtClean="0"/>
              <a:t>is to </a:t>
            </a:r>
            <a:r>
              <a:rPr lang="en-IN" dirty="0"/>
              <a:t>the system, the higher is the risk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77" y="3597100"/>
            <a:ext cx="3348805" cy="31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magnet: </a:t>
            </a:r>
          </a:p>
          <a:p>
            <a:pPr lvl="1"/>
            <a:r>
              <a:rPr lang="en-US" dirty="0" smtClean="0"/>
              <a:t>Generates a strong, constant magnetic field Bo.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Reference coordinate system of 3 orthogonal axes x, y and z used to define the magnetic field. </a:t>
            </a:r>
          </a:p>
          <a:p>
            <a:pPr lvl="1"/>
            <a:r>
              <a:rPr lang="en-IN" dirty="0" smtClean="0"/>
              <a:t>Z axis chosen to be parallel to direction of Bo.</a:t>
            </a:r>
            <a:endParaRPr lang="en-US" dirty="0"/>
          </a:p>
          <a:p>
            <a:r>
              <a:rPr lang="en-US" dirty="0" smtClean="0"/>
              <a:t>Gradient coils: </a:t>
            </a:r>
          </a:p>
          <a:p>
            <a:pPr lvl="1"/>
            <a:r>
              <a:rPr lang="en-US" dirty="0" smtClean="0"/>
              <a:t>Generates gradient magnetic field in the same direction as Bo. </a:t>
            </a:r>
          </a:p>
          <a:p>
            <a:pPr lvl="1"/>
            <a:r>
              <a:rPr lang="en-IN" dirty="0" smtClean="0"/>
              <a:t>Gradient </a:t>
            </a:r>
            <a:r>
              <a:rPr lang="en-IN" dirty="0"/>
              <a:t>field is </a:t>
            </a:r>
            <a:r>
              <a:rPr lang="en-IN" dirty="0" smtClean="0"/>
              <a:t>superimposed onto </a:t>
            </a:r>
            <a:r>
              <a:rPr lang="en-IN" dirty="0"/>
              <a:t>the Bo magnetic field so that its </a:t>
            </a:r>
            <a:r>
              <a:rPr lang="en-IN" dirty="0" smtClean="0"/>
              <a:t>strength increases (or decreases) along the direction of the applied gradient field. </a:t>
            </a:r>
            <a:endParaRPr lang="en-US" dirty="0"/>
          </a:p>
          <a:p>
            <a:r>
              <a:rPr lang="en-US" dirty="0" err="1" smtClean="0"/>
              <a:t>Rf</a:t>
            </a:r>
            <a:r>
              <a:rPr lang="en-US" dirty="0" smtClean="0"/>
              <a:t> transmitter coils: </a:t>
            </a:r>
          </a:p>
          <a:p>
            <a:pPr lvl="1"/>
            <a:r>
              <a:rPr lang="en-US" dirty="0" smtClean="0"/>
              <a:t>Much smaller amplitude compared to other fields. 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field referred to as B1. </a:t>
            </a:r>
            <a:endParaRPr lang="en-IN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1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27" y="180586"/>
            <a:ext cx="7416459" cy="65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agents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9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only GBCAs (</a:t>
            </a:r>
            <a:r>
              <a:rPr lang="en-US" dirty="0" err="1" smtClean="0"/>
              <a:t>Gadolium</a:t>
            </a:r>
            <a:r>
              <a:rPr lang="en-US" dirty="0" smtClean="0"/>
              <a:t> based contrast agents) used in clinical practice.</a:t>
            </a:r>
          </a:p>
          <a:p>
            <a:r>
              <a:rPr lang="en-US" dirty="0" smtClean="0"/>
              <a:t>After iv bolus, GBCA takes 15 to 30 seconds for </a:t>
            </a:r>
            <a:r>
              <a:rPr lang="en-US" dirty="0" err="1" smtClean="0"/>
              <a:t>trasit</a:t>
            </a:r>
            <a:r>
              <a:rPr lang="en-US" dirty="0" smtClean="0"/>
              <a:t> through cardiac chambers and blood vessels (first pass).</a:t>
            </a:r>
          </a:p>
          <a:p>
            <a:r>
              <a:rPr lang="en-US" dirty="0" smtClean="0"/>
              <a:t>Later it diffuses into extracellular space. At approx. 10-15 minutes a transient equilibrium between contrast washing-in into extracellular space and washing- out into blood pool is reached (equilibrium phase).</a:t>
            </a:r>
          </a:p>
          <a:p>
            <a:endParaRPr lang="en-US" dirty="0" smtClean="0"/>
          </a:p>
          <a:p>
            <a:r>
              <a:rPr lang="en-US" dirty="0" smtClean="0"/>
              <a:t>Myocardial perfusion CMR and MR angiography- first pass phase.</a:t>
            </a:r>
          </a:p>
          <a:p>
            <a:r>
              <a:rPr lang="en-US" dirty="0" smtClean="0"/>
              <a:t>Late Gadolinium enhancement(LGE) images- equilibrium phase.</a:t>
            </a:r>
          </a:p>
          <a:p>
            <a:endParaRPr lang="en-IN" dirty="0" smtClean="0"/>
          </a:p>
          <a:p>
            <a:r>
              <a:rPr lang="en-IN" dirty="0" smtClean="0"/>
              <a:t>GBCAs are chelated to make them nontoxic and to allow renal elimination </a:t>
            </a:r>
            <a:r>
              <a:rPr lang="en-IN" dirty="0"/>
              <a:t>by  glomerular filtration.</a:t>
            </a:r>
          </a:p>
          <a:p>
            <a:r>
              <a:rPr lang="en-IN" dirty="0"/>
              <a:t>Extracellular contrast media are administered intravenously as a bolus or drip infusion at a dose of 0.1–0.3 </a:t>
            </a:r>
            <a:r>
              <a:rPr lang="en-IN" dirty="0" err="1"/>
              <a:t>mmol</a:t>
            </a:r>
            <a:r>
              <a:rPr lang="en-IN" dirty="0"/>
              <a:t>/kg body weight</a:t>
            </a:r>
          </a:p>
        </p:txBody>
      </p:sp>
    </p:spTree>
    <p:extLst>
      <p:ext uri="{BB962C8B-B14F-4D97-AF65-F5344CB8AC3E}">
        <p14:creationId xmlns:p14="http://schemas.microsoft.com/office/powerpoint/2010/main" val="4412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Headache, nausea, or mild allergic reactions of the skin and mucosa occur in </a:t>
            </a:r>
            <a:r>
              <a:rPr lang="en-IN" dirty="0" smtClean="0"/>
              <a:t>1% </a:t>
            </a:r>
            <a:r>
              <a:rPr lang="en-IN" dirty="0"/>
              <a:t>of cases.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err="1"/>
              <a:t>Extravasated</a:t>
            </a:r>
            <a:r>
              <a:rPr lang="en-IN" dirty="0"/>
              <a:t> contrast medium can cause local pain and inflammatory reactions including tissue necrosis.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Anaphylactic shock induced by an MR contrast agent is extremely rare (about 1:50,000 cases).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err="1"/>
              <a:t>Nephrogenic</a:t>
            </a:r>
            <a:r>
              <a:rPr lang="en-IN" dirty="0"/>
              <a:t> systemic fibrosis.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Nephrogenic</a:t>
            </a:r>
            <a:r>
              <a:rPr lang="en-US" dirty="0" smtClean="0"/>
              <a:t> systemic fibrosis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Characterised</a:t>
            </a:r>
            <a:r>
              <a:rPr lang="en-US" dirty="0" smtClean="0"/>
              <a:t> by increased tissue deposition of collagen.</a:t>
            </a:r>
          </a:p>
          <a:p>
            <a:r>
              <a:rPr lang="en-US" dirty="0" smtClean="0"/>
              <a:t>Interstitial inflammatory reaction – leads to severe skin induration, contracture of extremities, fibrosis of internal organs and even death.</a:t>
            </a:r>
          </a:p>
          <a:p>
            <a:r>
              <a:rPr lang="en-US" dirty="0" smtClean="0"/>
              <a:t>Risk factors:</a:t>
            </a:r>
          </a:p>
          <a:p>
            <a:pPr lvl="1"/>
            <a:r>
              <a:rPr lang="en-US" dirty="0" smtClean="0"/>
              <a:t>High dose GBCA regimens(&gt;0.1 </a:t>
            </a:r>
            <a:r>
              <a:rPr lang="en-US" dirty="0" err="1" smtClean="0"/>
              <a:t>mmol</a:t>
            </a:r>
            <a:r>
              <a:rPr lang="en-US" dirty="0" smtClean="0"/>
              <a:t>/kg)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e</a:t>
            </a:r>
            <a:r>
              <a:rPr lang="en-US" dirty="0" smtClean="0"/>
              <a:t>stimated GFR &lt;30 ml/min/1.73m2.</a:t>
            </a:r>
          </a:p>
          <a:p>
            <a:pPr lvl="1"/>
            <a:r>
              <a:rPr lang="en-US" dirty="0" smtClean="0"/>
              <a:t>Need for hemodialysis.</a:t>
            </a:r>
          </a:p>
          <a:p>
            <a:pPr lvl="1"/>
            <a:r>
              <a:rPr lang="en-US" dirty="0" err="1" smtClean="0"/>
              <a:t>eGFR</a:t>
            </a:r>
            <a:r>
              <a:rPr lang="en-US" dirty="0" smtClean="0"/>
              <a:t> &lt; 15 ml/min/1.73m2.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gadodiamine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Acute renal failure</a:t>
            </a:r>
          </a:p>
          <a:p>
            <a:pPr marL="201168" lvl="1" indent="0">
              <a:buNone/>
            </a:pPr>
            <a:endParaRPr lang="en-US" dirty="0" smtClean="0"/>
          </a:p>
          <a:p>
            <a:r>
              <a:rPr lang="en-US" dirty="0" smtClean="0"/>
              <a:t>Previous incidence 0.02%. Now, a near zero incidence is reported.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45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CAD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imaging in CAD: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Visualization of CAD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Evaluation of consequences of CAD on heart, </a:t>
            </a:r>
            <a:r>
              <a:rPr lang="en-US" dirty="0" err="1" smtClean="0"/>
              <a:t>i.e</a:t>
            </a:r>
            <a:r>
              <a:rPr lang="en-US" dirty="0" smtClean="0"/>
              <a:t>, impact of myocardial perfusion and function.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Depiction of reversible/ irreversible myocardial damage.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Cardiac MRI could not fulfill its promises to reliably image coronaries (role currently claimed by CT). </a:t>
            </a:r>
          </a:p>
          <a:p>
            <a:pPr marL="0" indent="0">
              <a:buNone/>
            </a:pPr>
            <a:r>
              <a:rPr lang="en-US" dirty="0" smtClean="0"/>
              <a:t>Preferred imaging modality </a:t>
            </a:r>
            <a:r>
              <a:rPr lang="en-IN" dirty="0"/>
              <a:t>to study the ischemic consequences of </a:t>
            </a:r>
            <a:r>
              <a:rPr lang="en-IN" dirty="0" smtClean="0"/>
              <a:t>CAD on </a:t>
            </a:r>
            <a:r>
              <a:rPr lang="en-IN" dirty="0"/>
              <a:t>myocardial perfusion, function and </a:t>
            </a:r>
            <a:r>
              <a:rPr lang="en-IN" dirty="0" smtClean="0"/>
              <a:t>myocardial integrity.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33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Functional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direct consequence of IHD is a temporary </a:t>
            </a:r>
            <a:r>
              <a:rPr lang="en-IN" dirty="0" smtClean="0"/>
              <a:t>or permanent </a:t>
            </a:r>
            <a:r>
              <a:rPr lang="en-IN" dirty="0"/>
              <a:t>impairment of myocardial </a:t>
            </a:r>
            <a:r>
              <a:rPr lang="en-IN" dirty="0" smtClean="0"/>
              <a:t>contractility.</a:t>
            </a:r>
          </a:p>
          <a:p>
            <a:r>
              <a:rPr lang="en-IN" dirty="0"/>
              <a:t>Cine </a:t>
            </a:r>
            <a:r>
              <a:rPr lang="en-IN" dirty="0" smtClean="0"/>
              <a:t>MRI: non invasive , accurate tool</a:t>
            </a:r>
          </a:p>
          <a:p>
            <a:pPr lvl="1"/>
            <a:r>
              <a:rPr lang="en-IN" dirty="0" smtClean="0"/>
              <a:t>visualize </a:t>
            </a:r>
            <a:r>
              <a:rPr lang="en-IN" dirty="0"/>
              <a:t>regional wall motion and </a:t>
            </a:r>
            <a:r>
              <a:rPr lang="en-IN" dirty="0" smtClean="0"/>
              <a:t>contraction patterns</a:t>
            </a:r>
          </a:p>
          <a:p>
            <a:pPr lvl="1"/>
            <a:r>
              <a:rPr lang="en-IN" dirty="0" smtClean="0"/>
              <a:t>calculate </a:t>
            </a:r>
            <a:r>
              <a:rPr lang="en-IN" dirty="0"/>
              <a:t>ventricular </a:t>
            </a:r>
            <a:r>
              <a:rPr lang="en-IN" dirty="0" smtClean="0"/>
              <a:t>volumes and function</a:t>
            </a:r>
          </a:p>
          <a:p>
            <a:pPr lvl="1"/>
            <a:r>
              <a:rPr lang="en-IN" dirty="0"/>
              <a:t>study long-term effects such as </a:t>
            </a:r>
            <a:r>
              <a:rPr lang="en-IN" dirty="0" smtClean="0"/>
              <a:t>ventricular remodelling</a:t>
            </a:r>
          </a:p>
          <a:p>
            <a:r>
              <a:rPr lang="en-IN" dirty="0"/>
              <a:t>Functional impairment can be expressed </a:t>
            </a:r>
            <a:r>
              <a:rPr lang="en-IN" dirty="0" smtClean="0"/>
              <a:t>qualitatively, e.g</a:t>
            </a:r>
            <a:r>
              <a:rPr lang="en-IN" dirty="0"/>
              <a:t>., hypokinetic, </a:t>
            </a:r>
            <a:r>
              <a:rPr lang="en-IN" dirty="0" err="1"/>
              <a:t>akinetic</a:t>
            </a:r>
            <a:r>
              <a:rPr lang="en-IN" dirty="0"/>
              <a:t> or </a:t>
            </a:r>
            <a:r>
              <a:rPr lang="en-IN" dirty="0" err="1"/>
              <a:t>dyskinetic</a:t>
            </a:r>
            <a:r>
              <a:rPr lang="en-IN" dirty="0"/>
              <a:t> wall </a:t>
            </a:r>
            <a:r>
              <a:rPr lang="en-IN" dirty="0" smtClean="0"/>
              <a:t>motion, or </a:t>
            </a:r>
            <a:r>
              <a:rPr lang="en-IN" dirty="0"/>
              <a:t>quantitatively using the relative or absolute </a:t>
            </a:r>
            <a:r>
              <a:rPr lang="en-IN" dirty="0" smtClean="0"/>
              <a:t>wall thickening.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65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32" y="0"/>
            <a:ext cx="6843319" cy="6819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79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986" y="1845734"/>
            <a:ext cx="3422276" cy="4396040"/>
          </a:xfrm>
        </p:spPr>
        <p:txBody>
          <a:bodyPr/>
          <a:lstStyle/>
          <a:p>
            <a:r>
              <a:rPr lang="en-IN" dirty="0"/>
              <a:t>Horizontal </a:t>
            </a:r>
            <a:r>
              <a:rPr lang="en-IN" dirty="0" smtClean="0"/>
              <a:t>long axis cine </a:t>
            </a:r>
            <a:r>
              <a:rPr lang="en-IN" dirty="0"/>
              <a:t>imaging at 1 </a:t>
            </a:r>
            <a:r>
              <a:rPr lang="en-IN" dirty="0" smtClean="0"/>
              <a:t>week (a</a:t>
            </a:r>
            <a:r>
              <a:rPr lang="en-IN" dirty="0"/>
              <a:t>), 4 months (b), 1 year (c</a:t>
            </a:r>
            <a:r>
              <a:rPr lang="en-IN" dirty="0" smtClean="0"/>
              <a:t>), and </a:t>
            </a:r>
            <a:r>
              <a:rPr lang="en-IN" dirty="0"/>
              <a:t>5 years (d) after the </a:t>
            </a:r>
            <a:r>
              <a:rPr lang="en-IN" dirty="0" smtClean="0"/>
              <a:t>acute event.</a:t>
            </a:r>
          </a:p>
          <a:p>
            <a:endParaRPr lang="en-US" dirty="0"/>
          </a:p>
          <a:p>
            <a:endParaRPr lang="en-US" dirty="0" smtClean="0"/>
          </a:p>
          <a:p>
            <a:endParaRPr lang="en-IN" dirty="0" smtClean="0"/>
          </a:p>
          <a:p>
            <a:r>
              <a:rPr lang="en-IN" dirty="0" smtClean="0"/>
              <a:t>Cine imaging </a:t>
            </a:r>
            <a:r>
              <a:rPr lang="en-IN" dirty="0"/>
              <a:t>allows to </a:t>
            </a:r>
            <a:r>
              <a:rPr lang="en-IN" dirty="0" smtClean="0"/>
              <a:t>appreciate the </a:t>
            </a:r>
            <a:r>
              <a:rPr lang="en-IN" dirty="0"/>
              <a:t>infarct healing </a:t>
            </a:r>
            <a:r>
              <a:rPr lang="en-IN" dirty="0" smtClean="0"/>
              <a:t>with thinning </a:t>
            </a:r>
            <a:r>
              <a:rPr lang="en-IN" dirty="0"/>
              <a:t>of the LV apex, </a:t>
            </a:r>
            <a:r>
              <a:rPr lang="en-IN" dirty="0" smtClean="0"/>
              <a:t>and the </a:t>
            </a:r>
            <a:r>
              <a:rPr lang="en-IN" dirty="0"/>
              <a:t>progressive LV </a:t>
            </a:r>
            <a:r>
              <a:rPr lang="en-IN" dirty="0" smtClean="0"/>
              <a:t>dilatation over </a:t>
            </a:r>
            <a:r>
              <a:rPr lang="en-IN" dirty="0"/>
              <a:t>time (a–d).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79" y="376457"/>
            <a:ext cx="5559091" cy="5354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572" y="5731064"/>
            <a:ext cx="642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AdvGTIMES-R"/>
              </a:rPr>
              <a:t>Use of MRI for </a:t>
            </a:r>
            <a:r>
              <a:rPr lang="en-IN" dirty="0" err="1" smtClean="0">
                <a:latin typeface="AdvGTIMES-R"/>
              </a:rPr>
              <a:t>longterm</a:t>
            </a:r>
            <a:r>
              <a:rPr lang="en-IN" dirty="0" smtClean="0">
                <a:latin typeface="AdvGTIMES-R"/>
              </a:rPr>
              <a:t> follow-up </a:t>
            </a:r>
            <a:r>
              <a:rPr lang="en-IN" dirty="0">
                <a:latin typeface="AdvGTIMES-R"/>
              </a:rPr>
              <a:t>of </a:t>
            </a:r>
            <a:r>
              <a:rPr lang="en-IN" dirty="0" smtClean="0">
                <a:latin typeface="AdvGTIMES-R"/>
              </a:rPr>
              <a:t>ventricular </a:t>
            </a:r>
            <a:r>
              <a:rPr lang="en-IN" dirty="0" err="1" smtClean="0">
                <a:latin typeface="AdvGTIMES-R"/>
              </a:rPr>
              <a:t>remodeling</a:t>
            </a:r>
            <a:r>
              <a:rPr lang="en-IN" dirty="0" smtClean="0">
                <a:latin typeface="AdvGTIMES-R"/>
              </a:rPr>
              <a:t> post-myocardial infarction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68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perfusion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1814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/>
              <a:t>In normal </a:t>
            </a:r>
            <a:r>
              <a:rPr lang="en-IN" dirty="0" smtClean="0"/>
              <a:t>conditions, there </a:t>
            </a:r>
            <a:r>
              <a:rPr lang="en-IN" dirty="0"/>
              <a:t>is a balance between myocardial </a:t>
            </a:r>
            <a:r>
              <a:rPr lang="en-IN" dirty="0" smtClean="0"/>
              <a:t>oxygen </a:t>
            </a:r>
            <a:r>
              <a:rPr lang="en-IN" dirty="0"/>
              <a:t>demand and oxygen supply</a:t>
            </a:r>
            <a:r>
              <a:rPr lang="en-IN" dirty="0" smtClean="0"/>
              <a:t>.</a:t>
            </a:r>
          </a:p>
          <a:p>
            <a:r>
              <a:rPr lang="en-IN" dirty="0"/>
              <a:t>C</a:t>
            </a:r>
            <a:r>
              <a:rPr lang="en-IN" dirty="0" smtClean="0"/>
              <a:t>hanges </a:t>
            </a:r>
            <a:r>
              <a:rPr lang="en-IN" dirty="0"/>
              <a:t>in oxygen demand result </a:t>
            </a:r>
            <a:r>
              <a:rPr lang="en-IN" dirty="0" smtClean="0"/>
              <a:t>in proportional </a:t>
            </a:r>
            <a:r>
              <a:rPr lang="en-IN" dirty="0"/>
              <a:t>variations of myocardial blood </a:t>
            </a:r>
            <a:r>
              <a:rPr lang="en-IN" dirty="0" smtClean="0"/>
              <a:t>flow.</a:t>
            </a:r>
          </a:p>
          <a:p>
            <a:r>
              <a:rPr lang="en-IN" dirty="0"/>
              <a:t>In resting conditions, the myocardial perfusion is </a:t>
            </a:r>
            <a:r>
              <a:rPr lang="en-IN" dirty="0" smtClean="0"/>
              <a:t>not altered </a:t>
            </a:r>
            <a:r>
              <a:rPr lang="en-IN" dirty="0"/>
              <a:t>until the coronary artery has a 85–90% </a:t>
            </a:r>
            <a:r>
              <a:rPr lang="en-IN" dirty="0" smtClean="0"/>
              <a:t>stenosis- </a:t>
            </a:r>
            <a:r>
              <a:rPr lang="en-IN" dirty="0"/>
              <a:t>result of the coronary </a:t>
            </a:r>
            <a:r>
              <a:rPr lang="en-IN" dirty="0" smtClean="0"/>
              <a:t>vasodilator reserve.</a:t>
            </a:r>
          </a:p>
          <a:p>
            <a:r>
              <a:rPr lang="en-IN" dirty="0"/>
              <a:t>M</a:t>
            </a:r>
            <a:r>
              <a:rPr lang="en-IN" dirty="0" smtClean="0"/>
              <a:t>ost </a:t>
            </a:r>
            <a:r>
              <a:rPr lang="en-IN" dirty="0"/>
              <a:t>frequently used approach to </a:t>
            </a:r>
            <a:r>
              <a:rPr lang="en-IN" dirty="0" smtClean="0"/>
              <a:t>assess myocardial </a:t>
            </a:r>
            <a:r>
              <a:rPr lang="en-IN" dirty="0"/>
              <a:t>perfusion imaging (MPI) with </a:t>
            </a:r>
            <a:r>
              <a:rPr lang="en-IN" dirty="0" smtClean="0"/>
              <a:t>MRI (MR-MPI</a:t>
            </a:r>
            <a:r>
              <a:rPr lang="en-IN" dirty="0"/>
              <a:t>) is monitoring of the first-pass of </a:t>
            </a:r>
            <a:r>
              <a:rPr lang="en-IN" dirty="0" smtClean="0"/>
              <a:t>contrast medium </a:t>
            </a:r>
            <a:r>
              <a:rPr lang="en-IN" dirty="0"/>
              <a:t>through the heart, using a bolus injection </a:t>
            </a:r>
            <a:r>
              <a:rPr lang="en-IN" dirty="0" smtClean="0"/>
              <a:t>of MR </a:t>
            </a:r>
            <a:r>
              <a:rPr lang="en-IN" dirty="0"/>
              <a:t>contrast media in combination with fast </a:t>
            </a:r>
            <a:r>
              <a:rPr lang="en-IN" dirty="0" smtClean="0"/>
              <a:t>MR sequences.</a:t>
            </a:r>
          </a:p>
          <a:p>
            <a:r>
              <a:rPr lang="en-IN" dirty="0" smtClean="0"/>
              <a:t>Most </a:t>
            </a:r>
            <a:r>
              <a:rPr lang="en-IN" dirty="0"/>
              <a:t>utilized sequences are the fast and ultrafast </a:t>
            </a:r>
            <a:r>
              <a:rPr lang="en-IN" dirty="0" smtClean="0"/>
              <a:t>Gradient Echo</a:t>
            </a:r>
            <a:r>
              <a:rPr lang="en-IN" dirty="0"/>
              <a:t>, FLASH </a:t>
            </a:r>
            <a:r>
              <a:rPr lang="en-IN"/>
              <a:t>or </a:t>
            </a:r>
            <a:r>
              <a:rPr lang="en-IN" smtClean="0"/>
              <a:t>turbo-FLASH and </a:t>
            </a:r>
            <a:r>
              <a:rPr lang="en-IN" dirty="0" smtClean="0"/>
              <a:t>Echo-planar derived </a:t>
            </a:r>
            <a:r>
              <a:rPr lang="en-IN" dirty="0"/>
              <a:t>sequences (EPI).</a:t>
            </a:r>
          </a:p>
        </p:txBody>
      </p:sp>
    </p:spTree>
    <p:extLst>
      <p:ext uri="{BB962C8B-B14F-4D97-AF65-F5344CB8AC3E}">
        <p14:creationId xmlns:p14="http://schemas.microsoft.com/office/powerpoint/2010/main" val="496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Perfusion defect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Onset of a myocardial perfusion defect coincides with the start of myocardial </a:t>
            </a:r>
            <a:r>
              <a:rPr lang="en-IN" dirty="0" smtClean="0"/>
              <a:t>enhancement.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Most </a:t>
            </a:r>
            <a:r>
              <a:rPr lang="en-IN" dirty="0"/>
              <a:t>pronounced in the </a:t>
            </a:r>
            <a:r>
              <a:rPr lang="en-IN" dirty="0" err="1"/>
              <a:t>subendocardium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/>
              <a:t>the </a:t>
            </a:r>
            <a:r>
              <a:rPr lang="en-IN" dirty="0" err="1"/>
              <a:t>transmural</a:t>
            </a:r>
            <a:r>
              <a:rPr lang="en-IN" dirty="0"/>
              <a:t> </a:t>
            </a:r>
            <a:r>
              <a:rPr lang="en-IN" dirty="0" smtClean="0"/>
              <a:t>extent </a:t>
            </a:r>
            <a:r>
              <a:rPr lang="en-IN" dirty="0"/>
              <a:t>is variable.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duration of the defect ranges from brief to prolonged (persistent till the second pass), while it </a:t>
            </a:r>
            <a:r>
              <a:rPr lang="en-IN" i="1" dirty="0"/>
              <a:t>resolves from the edge to the </a:t>
            </a:r>
            <a:r>
              <a:rPr lang="en-IN" i="1" dirty="0" err="1"/>
              <a:t>center</a:t>
            </a:r>
            <a:r>
              <a:rPr lang="en-IN" i="1" dirty="0"/>
              <a:t> of the perfusion defect</a:t>
            </a:r>
            <a:r>
              <a:rPr lang="en-IN" dirty="0"/>
              <a:t>, thus from </a:t>
            </a:r>
            <a:r>
              <a:rPr lang="en-IN" dirty="0" err="1"/>
              <a:t>subepi</a:t>
            </a:r>
            <a:r>
              <a:rPr lang="en-IN" dirty="0"/>
              <a:t>- to </a:t>
            </a:r>
            <a:r>
              <a:rPr lang="en-IN" dirty="0" err="1" smtClean="0"/>
              <a:t>subendo-cardium</a:t>
            </a:r>
            <a:r>
              <a:rPr lang="en-I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defect obeys anatomic borders as well as the boundaries of the CA perfusion </a:t>
            </a:r>
            <a:r>
              <a:rPr lang="en-IN" dirty="0" smtClean="0"/>
              <a:t>territories.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Microvascular</a:t>
            </a:r>
            <a:r>
              <a:rPr lang="en-US" dirty="0" smtClean="0"/>
              <a:t> disease presents as circular perfusion defect not respecting perfusion territories, difficult to differentiate from artefacts.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Perfusion defects, caused by </a:t>
            </a:r>
            <a:r>
              <a:rPr lang="en-IN" dirty="0" err="1"/>
              <a:t>hemodynamically</a:t>
            </a:r>
            <a:r>
              <a:rPr lang="en-IN" dirty="0"/>
              <a:t> significant </a:t>
            </a:r>
            <a:r>
              <a:rPr lang="en-IN" dirty="0" err="1"/>
              <a:t>stenoses</a:t>
            </a:r>
            <a:r>
              <a:rPr lang="en-IN" dirty="0"/>
              <a:t>, are usually only visible during stress perfusion </a:t>
            </a:r>
            <a:r>
              <a:rPr lang="en-IN" dirty="0" smtClean="0"/>
              <a:t>imaging.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6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Planes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Body planes and Cardiac planes.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06" y="1845734"/>
            <a:ext cx="9005112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06" y="1761397"/>
            <a:ext cx="9005112" cy="48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rim artefacts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They typically occur at the interface between blood-pool and myocardium</a:t>
            </a:r>
            <a:r>
              <a:rPr lang="en-I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Due to Gibbs phenomenon.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Appear as soon as the contrast arrives in the LV cavity.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More likely to occur with a higher contrast </a:t>
            </a:r>
            <a:r>
              <a:rPr lang="en-IN" dirty="0" smtClean="0"/>
              <a:t>dose , balanced </a:t>
            </a:r>
            <a:r>
              <a:rPr lang="en-IN" dirty="0"/>
              <a:t>SSFP sequence.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Occur on the basal half of the left ventricle, along the septal border and around the papillary muscles.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Darker than a true perfusion defect</a:t>
            </a:r>
            <a:r>
              <a:rPr lang="en-I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Dark rim artefacts do not obey CA perfusion territories.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20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Late Gadolinium </a:t>
            </a:r>
            <a:r>
              <a:rPr lang="en-IN" dirty="0" smtClean="0"/>
              <a:t>Enhancement (LGE)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Concept: based on delayed wash in and wash out in tissue with increased proportion of extracellular space.</a:t>
            </a:r>
          </a:p>
          <a:p>
            <a:r>
              <a:rPr lang="en-US" dirty="0" err="1" smtClean="0"/>
              <a:t>Gd</a:t>
            </a:r>
            <a:r>
              <a:rPr lang="en-US" dirty="0" smtClean="0"/>
              <a:t> molecular size allows it to distribute in extracellular space without entering myocardial cells in normal conditions.</a:t>
            </a:r>
          </a:p>
          <a:p>
            <a:r>
              <a:rPr lang="en-US" dirty="0" smtClean="0"/>
              <a:t>Acute MI – cellular necrosis and edema.</a:t>
            </a:r>
          </a:p>
          <a:p>
            <a:r>
              <a:rPr lang="en-US" dirty="0" smtClean="0"/>
              <a:t>Chronic infarct- fibrous scar tissue.</a:t>
            </a:r>
          </a:p>
          <a:p>
            <a:r>
              <a:rPr lang="en-US" dirty="0" smtClean="0"/>
              <a:t>Demonstrated by T1 weighted imaging</a:t>
            </a:r>
            <a:r>
              <a:rPr lang="en-US" smtClean="0"/>
              <a:t>. </a:t>
            </a:r>
            <a:endParaRPr lang="en-US" dirty="0" smtClean="0"/>
          </a:p>
          <a:p>
            <a:r>
              <a:rPr lang="en-US" dirty="0" smtClean="0"/>
              <a:t>Contrast to noise ratio improved with introduction of inversion recovery principle (nulls signal from normal myocardium).</a:t>
            </a:r>
          </a:p>
          <a:p>
            <a:r>
              <a:rPr lang="en-US" dirty="0" smtClean="0"/>
              <a:t>10-30 </a:t>
            </a:r>
            <a:r>
              <a:rPr lang="en-US" dirty="0" err="1" smtClean="0"/>
              <a:t>mins</a:t>
            </a:r>
            <a:r>
              <a:rPr lang="en-US" dirty="0" smtClean="0"/>
              <a:t> after contrast administration.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0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acute and chronic scars from MI show LGE.</a:t>
            </a:r>
          </a:p>
          <a:p>
            <a:endParaRPr lang="en-US" dirty="0" smtClean="0"/>
          </a:p>
          <a:p>
            <a:r>
              <a:rPr lang="en-US" dirty="0" smtClean="0"/>
              <a:t>Differentiate based on wall thinning and T2 weighted imaging:</a:t>
            </a:r>
          </a:p>
          <a:p>
            <a:r>
              <a:rPr lang="en-US" dirty="0" smtClean="0"/>
              <a:t>Acute scars: high intensity on T2 due to edema, no wall thinning.</a:t>
            </a:r>
          </a:p>
          <a:p>
            <a:r>
              <a:rPr lang="en-US" dirty="0" smtClean="0"/>
              <a:t>Chronic scars: wall thinning.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56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849"/>
          </a:xfrm>
        </p:spPr>
        <p:txBody>
          <a:bodyPr/>
          <a:lstStyle/>
          <a:p>
            <a:r>
              <a:rPr lang="en-US" dirty="0" err="1" smtClean="0"/>
              <a:t>Hyperenhancement</a:t>
            </a:r>
            <a:r>
              <a:rPr lang="en-US" dirty="0" smtClean="0"/>
              <a:t> patterns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G:\mri\mri hurst\mri 12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139" y="1600200"/>
            <a:ext cx="4807688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0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Stress MRI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43207" cy="402336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coronary artery system is anatomically divided into two districts: </a:t>
            </a:r>
            <a:r>
              <a:rPr lang="en-IN" dirty="0" smtClean="0"/>
              <a:t>large conductive </a:t>
            </a:r>
            <a:r>
              <a:rPr lang="en-IN" dirty="0" err="1"/>
              <a:t>epicardial</a:t>
            </a:r>
            <a:r>
              <a:rPr lang="en-IN" dirty="0"/>
              <a:t> </a:t>
            </a:r>
            <a:r>
              <a:rPr lang="en-IN" dirty="0" smtClean="0"/>
              <a:t>arteries </a:t>
            </a:r>
            <a:r>
              <a:rPr lang="en-IN" dirty="0"/>
              <a:t>and resistance </a:t>
            </a:r>
            <a:r>
              <a:rPr lang="en-IN" dirty="0" smtClean="0"/>
              <a:t>arterioles.</a:t>
            </a:r>
          </a:p>
          <a:p>
            <a:r>
              <a:rPr lang="en-IN" dirty="0"/>
              <a:t>Arterial vasodilation </a:t>
            </a:r>
            <a:r>
              <a:rPr lang="en-IN" dirty="0" smtClean="0"/>
              <a:t>compensates the </a:t>
            </a:r>
            <a:r>
              <a:rPr lang="en-IN" dirty="0"/>
              <a:t>increase of </a:t>
            </a:r>
            <a:r>
              <a:rPr lang="en-IN" dirty="0" smtClean="0"/>
              <a:t>resistances occurring </a:t>
            </a:r>
            <a:r>
              <a:rPr lang="en-IN" dirty="0"/>
              <a:t>at the level of the </a:t>
            </a:r>
            <a:r>
              <a:rPr lang="en-IN" dirty="0" err="1"/>
              <a:t>epicardial</a:t>
            </a:r>
            <a:r>
              <a:rPr lang="en-IN" dirty="0"/>
              <a:t> </a:t>
            </a:r>
            <a:r>
              <a:rPr lang="en-IN" dirty="0" smtClean="0"/>
              <a:t>coronaries.</a:t>
            </a:r>
          </a:p>
          <a:p>
            <a:r>
              <a:rPr lang="en-IN" dirty="0"/>
              <a:t>In the absence of </a:t>
            </a:r>
            <a:r>
              <a:rPr lang="en-IN" dirty="0" smtClean="0"/>
              <a:t>stenosis, coronary </a:t>
            </a:r>
            <a:r>
              <a:rPr lang="en-IN" dirty="0" err="1"/>
              <a:t>vasodilatatory</a:t>
            </a:r>
            <a:r>
              <a:rPr lang="en-IN" dirty="0"/>
              <a:t> reserve increase the </a:t>
            </a:r>
            <a:r>
              <a:rPr lang="en-IN" dirty="0" smtClean="0"/>
              <a:t>coronary flow </a:t>
            </a:r>
            <a:r>
              <a:rPr lang="en-IN" dirty="0"/>
              <a:t>(up to fourfold the basal value</a:t>
            </a:r>
            <a:r>
              <a:rPr lang="en-IN" dirty="0" smtClean="0"/>
              <a:t>) in response to metabolic needs.</a:t>
            </a:r>
          </a:p>
          <a:p>
            <a:r>
              <a:rPr lang="en-IN" dirty="0"/>
              <a:t>In the presence of stenosis, the </a:t>
            </a:r>
            <a:r>
              <a:rPr lang="en-IN" dirty="0" err="1" smtClean="0"/>
              <a:t>vasodilatatory</a:t>
            </a:r>
            <a:r>
              <a:rPr lang="en-IN" dirty="0"/>
              <a:t> </a:t>
            </a:r>
            <a:r>
              <a:rPr lang="en-IN" dirty="0" smtClean="0"/>
              <a:t>reserve </a:t>
            </a:r>
            <a:r>
              <a:rPr lang="en-IN" dirty="0"/>
              <a:t>is used to keep coronary flow constant at basal </a:t>
            </a:r>
            <a:r>
              <a:rPr lang="en-IN" dirty="0" smtClean="0"/>
              <a:t>conditions.</a:t>
            </a:r>
          </a:p>
          <a:p>
            <a:r>
              <a:rPr lang="en-IN" dirty="0"/>
              <a:t>When the stenosis is </a:t>
            </a:r>
            <a:r>
              <a:rPr lang="en-IN" dirty="0" err="1"/>
              <a:t>subocclusive</a:t>
            </a:r>
            <a:r>
              <a:rPr lang="en-IN" dirty="0"/>
              <a:t> (</a:t>
            </a:r>
            <a:r>
              <a:rPr lang="en-IN" dirty="0" smtClean="0"/>
              <a:t>over 90</a:t>
            </a:r>
            <a:r>
              <a:rPr lang="en-IN" dirty="0"/>
              <a:t>%) the </a:t>
            </a:r>
            <a:r>
              <a:rPr lang="en-IN" dirty="0" err="1"/>
              <a:t>vasodilatatory</a:t>
            </a:r>
            <a:r>
              <a:rPr lang="en-IN" dirty="0"/>
              <a:t> reserve is unable to keep the flow constant </a:t>
            </a:r>
            <a:r>
              <a:rPr lang="en-IN" dirty="0" smtClean="0"/>
              <a:t>even </a:t>
            </a:r>
            <a:r>
              <a:rPr lang="en-IN" dirty="0"/>
              <a:t>at basal </a:t>
            </a:r>
            <a:r>
              <a:rPr lang="en-IN" dirty="0" smtClean="0"/>
              <a:t>conditions.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59" y="2173049"/>
            <a:ext cx="4496841" cy="29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15" y="882023"/>
            <a:ext cx="7164370" cy="50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protocol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15416" cy="4023360"/>
          </a:xfrm>
        </p:spPr>
        <p:txBody>
          <a:bodyPr/>
          <a:lstStyle/>
          <a:p>
            <a:r>
              <a:rPr lang="en-US" dirty="0" err="1" smtClean="0"/>
              <a:t>Dobutamine</a:t>
            </a:r>
            <a:r>
              <a:rPr lang="en-US" dirty="0" smtClean="0"/>
              <a:t>: sympathomimetic, t1/2: 2 </a:t>
            </a:r>
            <a:r>
              <a:rPr lang="en-US" dirty="0" err="1" smtClean="0"/>
              <a:t>mins</a:t>
            </a:r>
            <a:r>
              <a:rPr lang="en-US" dirty="0" smtClean="0"/>
              <a:t>, acts on b1 receptors, less on a1 and b2 receptors.</a:t>
            </a:r>
          </a:p>
          <a:p>
            <a:r>
              <a:rPr lang="en-US" dirty="0" smtClean="0"/>
              <a:t>Induction of ischemia: increase o2 consumption by positive inotropic and </a:t>
            </a:r>
            <a:r>
              <a:rPr lang="en-US" dirty="0" err="1" smtClean="0"/>
              <a:t>chronotropic</a:t>
            </a:r>
            <a:r>
              <a:rPr lang="en-US" dirty="0" smtClean="0"/>
              <a:t> effect.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50" y="3220492"/>
            <a:ext cx="6544406" cy="365128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23653" y="4558747"/>
            <a:ext cx="2703444" cy="2120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EACH STRESS LEVEL</a:t>
            </a:r>
          </a:p>
          <a:p>
            <a:pPr algn="ctr"/>
            <a:r>
              <a:rPr lang="en-US" dirty="0" smtClean="0"/>
              <a:t>3 CINE SHORT AXIS</a:t>
            </a:r>
          </a:p>
          <a:p>
            <a:pPr algn="ctr"/>
            <a:r>
              <a:rPr lang="en-US" dirty="0" smtClean="0"/>
              <a:t>3 CINE LONG AXIS </a:t>
            </a:r>
          </a:p>
          <a:p>
            <a:pPr algn="ctr"/>
            <a:r>
              <a:rPr lang="en-US" dirty="0" smtClean="0"/>
              <a:t>OF LV ACQUIRED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23" y="760377"/>
            <a:ext cx="9169179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74" y="2011191"/>
            <a:ext cx="6544501" cy="37004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88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5" y="738208"/>
            <a:ext cx="11178450" cy="48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Vasodilator agents/ Stress perfusion CMR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1" y="1845733"/>
            <a:ext cx="10296939" cy="4753850"/>
          </a:xfrm>
        </p:spPr>
        <p:txBody>
          <a:bodyPr>
            <a:normAutofit fontScale="92500" lnSpcReduction="10000"/>
          </a:bodyPr>
          <a:lstStyle/>
          <a:p>
            <a:r>
              <a:rPr lang="en-IN" dirty="0" err="1" smtClean="0"/>
              <a:t>Dipyridamole</a:t>
            </a:r>
            <a:r>
              <a:rPr lang="en-IN" dirty="0" smtClean="0"/>
              <a:t>: </a:t>
            </a:r>
            <a:r>
              <a:rPr lang="en-IN" dirty="0"/>
              <a:t>indirect vasodilator through its inhibition of </a:t>
            </a:r>
            <a:r>
              <a:rPr lang="en-IN" dirty="0" smtClean="0"/>
              <a:t>adenosine reuptake.</a:t>
            </a:r>
          </a:p>
          <a:p>
            <a:r>
              <a:rPr lang="en-US" dirty="0" smtClean="0"/>
              <a:t>Adenosine: </a:t>
            </a:r>
            <a:r>
              <a:rPr lang="en-IN" dirty="0"/>
              <a:t>nonselective </a:t>
            </a:r>
            <a:r>
              <a:rPr lang="en-IN" dirty="0" smtClean="0"/>
              <a:t>vasodilator that </a:t>
            </a:r>
            <a:r>
              <a:rPr lang="en-IN" dirty="0"/>
              <a:t>activates adenosine A1 </a:t>
            </a:r>
            <a:r>
              <a:rPr lang="en-IN" dirty="0" smtClean="0"/>
              <a:t>receptors. </a:t>
            </a:r>
            <a:r>
              <a:rPr lang="en-IN" dirty="0"/>
              <a:t>A</a:t>
            </a:r>
            <a:r>
              <a:rPr lang="en-IN" dirty="0" smtClean="0"/>
              <a:t>ctivates </a:t>
            </a:r>
            <a:r>
              <a:rPr lang="en-IN" dirty="0"/>
              <a:t>adenosine </a:t>
            </a:r>
            <a:r>
              <a:rPr lang="en-IN" dirty="0" smtClean="0"/>
              <a:t>A3 receptors, causes </a:t>
            </a:r>
            <a:r>
              <a:rPr lang="en-IN" dirty="0"/>
              <a:t>bronchospasm </a:t>
            </a:r>
            <a:r>
              <a:rPr lang="en-IN" dirty="0" smtClean="0"/>
              <a:t>and mast </a:t>
            </a:r>
            <a:r>
              <a:rPr lang="en-IN" dirty="0"/>
              <a:t>cell degranulation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Regadenoson</a:t>
            </a:r>
            <a:r>
              <a:rPr lang="en-IN" dirty="0" smtClean="0"/>
              <a:t>: newly</a:t>
            </a:r>
            <a:r>
              <a:rPr lang="en-IN" dirty="0"/>
              <a:t> </a:t>
            </a:r>
            <a:r>
              <a:rPr lang="en-IN" dirty="0" smtClean="0"/>
              <a:t>approved </a:t>
            </a:r>
            <a:r>
              <a:rPr lang="en-IN" dirty="0"/>
              <a:t>vasodilator that selectively </a:t>
            </a:r>
            <a:r>
              <a:rPr lang="en-IN" dirty="0" smtClean="0"/>
              <a:t>activates the </a:t>
            </a:r>
            <a:r>
              <a:rPr lang="en-IN" dirty="0"/>
              <a:t>adenosine 2A receptors </a:t>
            </a:r>
            <a:r>
              <a:rPr lang="en-IN" dirty="0" smtClean="0"/>
              <a:t>present </a:t>
            </a:r>
            <a:r>
              <a:rPr lang="en-IN" dirty="0"/>
              <a:t>primarily </a:t>
            </a:r>
            <a:r>
              <a:rPr lang="en-IN" dirty="0" smtClean="0"/>
              <a:t>in the </a:t>
            </a:r>
            <a:r>
              <a:rPr lang="en-IN" dirty="0"/>
              <a:t>coronary circulation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S</a:t>
            </a:r>
            <a:r>
              <a:rPr lang="en-IN" dirty="0" smtClean="0"/>
              <a:t>tress </a:t>
            </a:r>
            <a:r>
              <a:rPr lang="en-IN" dirty="0"/>
              <a:t>and rest perfusion </a:t>
            </a:r>
            <a:r>
              <a:rPr lang="en-IN" dirty="0" smtClean="0"/>
              <a:t>imaging acquisitions </a:t>
            </a:r>
            <a:r>
              <a:rPr lang="en-IN" dirty="0"/>
              <a:t>are separated by a delay to allow </a:t>
            </a:r>
            <a:r>
              <a:rPr lang="en-IN" dirty="0" smtClean="0"/>
              <a:t>for the </a:t>
            </a:r>
            <a:r>
              <a:rPr lang="en-IN" dirty="0"/>
              <a:t>washout of </a:t>
            </a:r>
            <a:r>
              <a:rPr lang="en-IN" dirty="0" smtClean="0"/>
              <a:t>GBCA.</a:t>
            </a:r>
          </a:p>
          <a:p>
            <a:r>
              <a:rPr lang="en-IN" dirty="0"/>
              <a:t>Images </a:t>
            </a:r>
            <a:r>
              <a:rPr lang="en-IN" dirty="0" smtClean="0"/>
              <a:t>with </a:t>
            </a:r>
            <a:r>
              <a:rPr lang="en-IN" dirty="0"/>
              <a:t>GBCA injected with a power injector at </a:t>
            </a:r>
            <a:r>
              <a:rPr lang="en-IN" dirty="0" smtClean="0"/>
              <a:t>a rate </a:t>
            </a:r>
            <a:r>
              <a:rPr lang="en-IN" dirty="0"/>
              <a:t>of 3 to 7 </a:t>
            </a:r>
            <a:r>
              <a:rPr lang="en-IN" dirty="0" smtClean="0"/>
              <a:t>mL/s.</a:t>
            </a:r>
          </a:p>
          <a:p>
            <a:r>
              <a:rPr lang="en-IN" dirty="0"/>
              <a:t>T</a:t>
            </a:r>
            <a:r>
              <a:rPr lang="en-IN" dirty="0" smtClean="0"/>
              <a:t>otal </a:t>
            </a:r>
            <a:r>
              <a:rPr lang="en-IN" dirty="0"/>
              <a:t>GBCA dose is </a:t>
            </a:r>
            <a:r>
              <a:rPr lang="en-IN" dirty="0" smtClean="0"/>
              <a:t>divided in </a:t>
            </a:r>
            <a:r>
              <a:rPr lang="en-IN" dirty="0"/>
              <a:t>2</a:t>
            </a:r>
            <a:r>
              <a:rPr lang="en-IN" dirty="0" smtClean="0"/>
              <a:t>, </a:t>
            </a:r>
            <a:r>
              <a:rPr lang="en-IN" dirty="0"/>
              <a:t>with half administered during </a:t>
            </a:r>
            <a:r>
              <a:rPr lang="en-IN" dirty="0" smtClean="0"/>
              <a:t>stress and </a:t>
            </a:r>
            <a:r>
              <a:rPr lang="en-IN" dirty="0"/>
              <a:t>half administered at </a:t>
            </a:r>
            <a:r>
              <a:rPr lang="en-IN" dirty="0" smtClean="0"/>
              <a:t>rest.</a:t>
            </a:r>
          </a:p>
          <a:p>
            <a:r>
              <a:rPr lang="en-IN" dirty="0"/>
              <a:t>Either the stress or rest perfusion can be </a:t>
            </a:r>
            <a:r>
              <a:rPr lang="en-IN" dirty="0" smtClean="0"/>
              <a:t>performed initially.</a:t>
            </a:r>
          </a:p>
          <a:p>
            <a:r>
              <a:rPr lang="en-IN" dirty="0"/>
              <a:t>If the pharmacologic stress </a:t>
            </a:r>
            <a:r>
              <a:rPr lang="en-IN" dirty="0" smtClean="0"/>
              <a:t>perfusion is </a:t>
            </a:r>
            <a:r>
              <a:rPr lang="en-IN" dirty="0"/>
              <a:t>performed first, the delay also allows for </a:t>
            </a:r>
            <a:r>
              <a:rPr lang="en-IN" dirty="0" smtClean="0"/>
              <a:t>the effects </a:t>
            </a:r>
            <a:r>
              <a:rPr lang="en-IN" dirty="0"/>
              <a:t>of the vasodilator to wear </a:t>
            </a:r>
            <a:r>
              <a:rPr lang="en-IN" dirty="0" smtClean="0"/>
              <a:t>off.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80" y="1845733"/>
            <a:ext cx="82677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MR signal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8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rimary </a:t>
            </a:r>
            <a:r>
              <a:rPr lang="en-IN" dirty="0"/>
              <a:t>origin of the MR signal used to </a:t>
            </a:r>
            <a:r>
              <a:rPr lang="en-IN" dirty="0" smtClean="0"/>
              <a:t>generate images </a:t>
            </a:r>
            <a:r>
              <a:rPr lang="en-IN" dirty="0"/>
              <a:t>is from the hydrogen nuclei (</a:t>
            </a:r>
            <a:r>
              <a:rPr lang="en-IN" dirty="0" smtClean="0"/>
              <a:t>consisting of </a:t>
            </a:r>
            <a:r>
              <a:rPr lang="en-IN" dirty="0"/>
              <a:t>a single proton) contained within free water </a:t>
            </a:r>
            <a:r>
              <a:rPr lang="en-IN" dirty="0" smtClean="0"/>
              <a:t>or lipid molecules.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Hydrogen nuclei possess an intrinsic </a:t>
            </a:r>
            <a:r>
              <a:rPr lang="en-IN" dirty="0"/>
              <a:t>property known as </a:t>
            </a:r>
            <a:r>
              <a:rPr lang="en-IN" dirty="0" smtClean="0"/>
              <a:t>quantum </a:t>
            </a:r>
            <a:r>
              <a:rPr lang="en-IN" dirty="0"/>
              <a:t>spin that gives </a:t>
            </a:r>
            <a:r>
              <a:rPr lang="en-IN" dirty="0" smtClean="0"/>
              <a:t>rise to </a:t>
            </a:r>
            <a:r>
              <a:rPr lang="en-IN" dirty="0"/>
              <a:t>a small magnetic </a:t>
            </a:r>
            <a:r>
              <a:rPr lang="en-IN" dirty="0" smtClean="0"/>
              <a:t>field </a:t>
            </a:r>
            <a:r>
              <a:rPr lang="en-IN" dirty="0"/>
              <a:t>known as </a:t>
            </a:r>
            <a:r>
              <a:rPr lang="en-IN" dirty="0" smtClean="0"/>
              <a:t>a magnetic moment (µ).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IN" dirty="0"/>
              <a:t>The </a:t>
            </a:r>
            <a:r>
              <a:rPr lang="en-IN" dirty="0" smtClean="0"/>
              <a:t>values taken </a:t>
            </a:r>
            <a:r>
              <a:rPr lang="en-IN" dirty="0"/>
              <a:t>by the spin, </a:t>
            </a:r>
            <a:r>
              <a:rPr lang="en-IN" b="1" dirty="0"/>
              <a:t>I</a:t>
            </a:r>
            <a:r>
              <a:rPr lang="en-IN" dirty="0"/>
              <a:t>, depend on the number of protons and neutrons </a:t>
            </a:r>
            <a:r>
              <a:rPr lang="en-IN" dirty="0" smtClean="0"/>
              <a:t>inside the </a:t>
            </a:r>
            <a:r>
              <a:rPr lang="en-IN" dirty="0"/>
              <a:t>nucleus</a:t>
            </a:r>
            <a:r>
              <a:rPr lang="en-IN" dirty="0" smtClean="0"/>
              <a:t>. 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1H </a:t>
            </a:r>
            <a:r>
              <a:rPr lang="en-IN" dirty="0"/>
              <a:t>has a single proton and its spin is </a:t>
            </a:r>
            <a:r>
              <a:rPr lang="en-IN" b="1" dirty="0"/>
              <a:t>I </a:t>
            </a:r>
            <a:r>
              <a:rPr lang="en-IN" dirty="0"/>
              <a:t>= 1/2.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79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stratification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Severity of contractile dysfunction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Extension of ischemic area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Time to ischemia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Reversibility of ischemia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9" y="2254876"/>
            <a:ext cx="4863548" cy="36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use criteria ACC/AHA 2006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194" y="3209766"/>
            <a:ext cx="7011937" cy="129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06" y="1737360"/>
            <a:ext cx="7062748" cy="3340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94" y="5093546"/>
            <a:ext cx="7011937" cy="12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Edema</a:t>
            </a:r>
            <a:r>
              <a:rPr lang="en-IN" dirty="0"/>
              <a:t>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157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Increased free water in the infarcted </a:t>
            </a:r>
            <a:r>
              <a:rPr lang="en-IN" dirty="0" smtClean="0"/>
              <a:t>myocardium prolongs </a:t>
            </a:r>
            <a:r>
              <a:rPr lang="en-IN" dirty="0"/>
              <a:t>T1- and </a:t>
            </a:r>
            <a:r>
              <a:rPr lang="en-IN" dirty="0" smtClean="0"/>
              <a:t>T2-relaxation.</a:t>
            </a:r>
          </a:p>
          <a:p>
            <a:r>
              <a:rPr lang="en-IN" dirty="0"/>
              <a:t>Differences in T1-relaxation have </a:t>
            </a:r>
            <a:r>
              <a:rPr lang="en-IN" dirty="0" smtClean="0"/>
              <a:t>shown not </a:t>
            </a:r>
            <a:r>
              <a:rPr lang="en-IN" dirty="0"/>
              <a:t>to be clinically useful for infarct </a:t>
            </a:r>
            <a:r>
              <a:rPr lang="en-IN" dirty="0" smtClean="0"/>
              <a:t>detection unless </a:t>
            </a:r>
            <a:r>
              <a:rPr lang="en-IN" dirty="0"/>
              <a:t>paramagnetic contrast agents are </a:t>
            </a:r>
            <a:r>
              <a:rPr lang="en-IN" dirty="0" smtClean="0"/>
              <a:t>administered.</a:t>
            </a:r>
          </a:p>
          <a:p>
            <a:r>
              <a:rPr lang="en-IN" dirty="0"/>
              <a:t>T2-relaxation </a:t>
            </a:r>
            <a:r>
              <a:rPr lang="en-IN" dirty="0" smtClean="0"/>
              <a:t>time is</a:t>
            </a:r>
            <a:r>
              <a:rPr lang="en-IN" dirty="0"/>
              <a:t> </a:t>
            </a:r>
            <a:r>
              <a:rPr lang="en-IN" dirty="0" smtClean="0"/>
              <a:t>linearly </a:t>
            </a:r>
            <a:r>
              <a:rPr lang="en-IN" dirty="0"/>
              <a:t>correlated to the percentage of free </a:t>
            </a:r>
            <a:r>
              <a:rPr lang="en-IN" dirty="0" smtClean="0"/>
              <a:t>water and infarcted </a:t>
            </a:r>
            <a:r>
              <a:rPr lang="en-IN" dirty="0"/>
              <a:t>myocardium is visible on T2-weighted </a:t>
            </a:r>
            <a:r>
              <a:rPr lang="en-IN" dirty="0" smtClean="0"/>
              <a:t>MR sequences </a:t>
            </a:r>
            <a:r>
              <a:rPr lang="en-IN" dirty="0"/>
              <a:t>(T2w-imaging) as areas of increased </a:t>
            </a:r>
            <a:r>
              <a:rPr lang="en-IN" dirty="0" smtClean="0"/>
              <a:t>signal intensity.</a:t>
            </a:r>
          </a:p>
          <a:p>
            <a:r>
              <a:rPr lang="en-IN" dirty="0"/>
              <a:t>In the setting of </a:t>
            </a:r>
            <a:r>
              <a:rPr lang="en-IN" dirty="0" smtClean="0"/>
              <a:t>acute ischemia</a:t>
            </a:r>
            <a:r>
              <a:rPr lang="en-IN" dirty="0"/>
              <a:t>, the amount of free water may increase </a:t>
            </a:r>
            <a:r>
              <a:rPr lang="en-IN" dirty="0" smtClean="0"/>
              <a:t>not only </a:t>
            </a:r>
            <a:r>
              <a:rPr lang="en-IN" dirty="0"/>
              <a:t>in the irreversible but also in the </a:t>
            </a:r>
            <a:r>
              <a:rPr lang="en-IN" dirty="0" smtClean="0"/>
              <a:t>reversible injured myocardium- </a:t>
            </a:r>
            <a:r>
              <a:rPr lang="en-IN" dirty="0"/>
              <a:t>overestimation </a:t>
            </a:r>
            <a:r>
              <a:rPr lang="en-IN" dirty="0" smtClean="0"/>
              <a:t>of the </a:t>
            </a:r>
            <a:r>
              <a:rPr lang="en-IN" dirty="0"/>
              <a:t>true extent of myocardial </a:t>
            </a:r>
            <a:r>
              <a:rPr lang="en-IN" dirty="0" smtClean="0"/>
              <a:t>necrosis.</a:t>
            </a:r>
          </a:p>
          <a:p>
            <a:pPr lvl="1"/>
            <a:r>
              <a:rPr lang="en-IN" dirty="0" smtClean="0"/>
              <a:t>Related to </a:t>
            </a:r>
            <a:r>
              <a:rPr lang="en-IN" dirty="0"/>
              <a:t>reversible cell swelling, increased capillary </a:t>
            </a:r>
            <a:r>
              <a:rPr lang="en-IN" dirty="0" smtClean="0"/>
              <a:t>permeability in </a:t>
            </a:r>
            <a:r>
              <a:rPr lang="en-IN" dirty="0"/>
              <a:t>the surrounding ischemic rim </a:t>
            </a:r>
            <a:r>
              <a:rPr lang="en-IN" dirty="0" smtClean="0"/>
              <a:t>and occurrence </a:t>
            </a:r>
            <a:r>
              <a:rPr lang="en-IN" dirty="0"/>
              <a:t>of myocardial </a:t>
            </a:r>
            <a:r>
              <a:rPr lang="en-IN" dirty="0" err="1" smtClean="0"/>
              <a:t>edema</a:t>
            </a:r>
            <a:r>
              <a:rPr lang="en-IN" dirty="0" smtClean="0"/>
              <a:t>.</a:t>
            </a:r>
          </a:p>
          <a:p>
            <a:r>
              <a:rPr lang="en-IN" dirty="0"/>
              <a:t>Currently, it is accepted that the </a:t>
            </a:r>
            <a:r>
              <a:rPr lang="en-IN" dirty="0" err="1" smtClean="0"/>
              <a:t>hyperintense</a:t>
            </a:r>
            <a:r>
              <a:rPr lang="en-IN" dirty="0"/>
              <a:t> </a:t>
            </a:r>
            <a:r>
              <a:rPr lang="en-IN" dirty="0" smtClean="0"/>
              <a:t>myocardium </a:t>
            </a:r>
            <a:r>
              <a:rPr lang="en-IN" dirty="0"/>
              <a:t>on T2w-imaging reflects the </a:t>
            </a:r>
            <a:r>
              <a:rPr lang="en-IN" dirty="0" smtClean="0"/>
              <a:t>myocardium at </a:t>
            </a:r>
            <a:r>
              <a:rPr lang="en-IN" dirty="0"/>
              <a:t>risk, i.e. the myocardium that is </a:t>
            </a:r>
            <a:r>
              <a:rPr lang="en-IN" dirty="0" err="1" smtClean="0"/>
              <a:t>ischemically</a:t>
            </a:r>
            <a:r>
              <a:rPr lang="en-IN" dirty="0"/>
              <a:t> </a:t>
            </a:r>
            <a:r>
              <a:rPr lang="en-IN" dirty="0" smtClean="0"/>
              <a:t>jeopardized </a:t>
            </a:r>
            <a:r>
              <a:rPr lang="en-IN" dirty="0"/>
              <a:t>and at risk to become necrotic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68" y="286603"/>
            <a:ext cx="6382923" cy="62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viability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</a:t>
            </a:r>
            <a:r>
              <a:rPr lang="en-IN" dirty="0" smtClean="0"/>
              <a:t>amage </a:t>
            </a:r>
            <a:r>
              <a:rPr lang="en-IN" dirty="0"/>
              <a:t>caused by long-term reduced myocardial perfusion can </a:t>
            </a:r>
            <a:r>
              <a:rPr lang="en-IN" dirty="0" smtClean="0"/>
              <a:t>manifest through </a:t>
            </a:r>
            <a:r>
              <a:rPr lang="en-IN" dirty="0"/>
              <a:t>changes in metabolism and functional condition of </a:t>
            </a:r>
            <a:r>
              <a:rPr lang="en-IN" dirty="0" smtClean="0"/>
              <a:t>the myocardium.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S</a:t>
            </a:r>
            <a:r>
              <a:rPr lang="en-IN" dirty="0" smtClean="0"/>
              <a:t>tunned myocardium: </a:t>
            </a:r>
            <a:r>
              <a:rPr lang="en-IN" dirty="0"/>
              <a:t>a metabolic change causes an </a:t>
            </a:r>
            <a:r>
              <a:rPr lang="en-IN" dirty="0" smtClean="0"/>
              <a:t>unbalance between </a:t>
            </a:r>
            <a:r>
              <a:rPr lang="en-IN" dirty="0"/>
              <a:t>the function and the energetic supply causing a contractile </a:t>
            </a:r>
            <a:r>
              <a:rPr lang="en-IN" dirty="0" smtClean="0"/>
              <a:t>dysfunction, despite </a:t>
            </a:r>
            <a:r>
              <a:rPr lang="en-IN" dirty="0"/>
              <a:t>the presence of a normal myocardial blood flow </a:t>
            </a:r>
            <a:r>
              <a:rPr lang="en-IN" dirty="0" smtClean="0"/>
              <a:t>(mismatch function-flow). </a:t>
            </a:r>
            <a:r>
              <a:rPr lang="en-IN" dirty="0"/>
              <a:t>Functional recovery often appears spontaneously days </a:t>
            </a:r>
            <a:r>
              <a:rPr lang="en-IN" dirty="0" smtClean="0"/>
              <a:t>or months </a:t>
            </a:r>
            <a:r>
              <a:rPr lang="en-IN" dirty="0"/>
              <a:t>after the ischemic event</a:t>
            </a:r>
            <a:r>
              <a:rPr lang="en-IN" dirty="0" smtClean="0"/>
              <a:t>.</a:t>
            </a:r>
          </a:p>
          <a:p>
            <a:r>
              <a:rPr lang="en-IN" dirty="0"/>
              <a:t>H</a:t>
            </a:r>
            <a:r>
              <a:rPr lang="en-IN" dirty="0" smtClean="0"/>
              <a:t>ibernating myocardium: </a:t>
            </a:r>
            <a:r>
              <a:rPr lang="en-IN" dirty="0"/>
              <a:t>contractile dysfunction is associated </a:t>
            </a:r>
            <a:r>
              <a:rPr lang="en-IN" dirty="0" smtClean="0"/>
              <a:t>to a </a:t>
            </a:r>
            <a:r>
              <a:rPr lang="en-IN" dirty="0"/>
              <a:t>chronic reduction of myocardial flow (match function/flow</a:t>
            </a:r>
            <a:r>
              <a:rPr lang="en-IN" dirty="0" smtClean="0"/>
              <a:t>). </a:t>
            </a:r>
            <a:r>
              <a:rPr lang="en-IN" dirty="0"/>
              <a:t>Functional recovery occurs only after the re-establishment of </a:t>
            </a:r>
            <a:r>
              <a:rPr lang="en-IN" dirty="0" smtClean="0"/>
              <a:t>normal conditions </a:t>
            </a:r>
            <a:r>
              <a:rPr lang="en-IN" dirty="0"/>
              <a:t>of myocardial </a:t>
            </a:r>
            <a:r>
              <a:rPr lang="en-IN" dirty="0" smtClean="0"/>
              <a:t>flow.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23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Evaluation of myocardial viability with MRI </a:t>
            </a:r>
            <a:r>
              <a:rPr lang="en-IN" b="1" dirty="0" smtClean="0"/>
              <a:t>techniques </a:t>
            </a:r>
            <a:r>
              <a:rPr lang="en-IN" b="1" smtClean="0"/>
              <a:t>(chronic IHD)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0327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End-diastolic wall </a:t>
            </a:r>
            <a:r>
              <a:rPr lang="en-IN" dirty="0" smtClean="0"/>
              <a:t>thickness: criterion of </a:t>
            </a:r>
            <a:r>
              <a:rPr lang="en-IN" dirty="0"/>
              <a:t>myocardial necrosis has been identified in a diastolic </a:t>
            </a:r>
            <a:r>
              <a:rPr lang="en-IN" dirty="0" smtClean="0"/>
              <a:t>thickness &lt;5.5 mm. </a:t>
            </a:r>
          </a:p>
          <a:p>
            <a:endParaRPr lang="en-US" dirty="0"/>
          </a:p>
          <a:p>
            <a:r>
              <a:rPr lang="en-IN" dirty="0"/>
              <a:t>Contractile </a:t>
            </a:r>
            <a:r>
              <a:rPr lang="en-IN" dirty="0" smtClean="0"/>
              <a:t>reserve: </a:t>
            </a:r>
            <a:r>
              <a:rPr lang="en-IN" dirty="0"/>
              <a:t>T</a:t>
            </a:r>
            <a:r>
              <a:rPr lang="en-IN" dirty="0" smtClean="0"/>
              <a:t>ypical </a:t>
            </a:r>
            <a:r>
              <a:rPr lang="en-IN" dirty="0"/>
              <a:t>approach is to use low dosages of </a:t>
            </a:r>
            <a:r>
              <a:rPr lang="en-IN" dirty="0" err="1"/>
              <a:t>dobutamine</a:t>
            </a:r>
            <a:r>
              <a:rPr lang="en-IN" dirty="0"/>
              <a:t> (5-10 </a:t>
            </a:r>
            <a:r>
              <a:rPr lang="en-IN" dirty="0" err="1"/>
              <a:t>μg</a:t>
            </a:r>
            <a:r>
              <a:rPr lang="en-IN" dirty="0"/>
              <a:t>/kg/min </a:t>
            </a:r>
            <a:r>
              <a:rPr lang="en-IN" dirty="0" smtClean="0"/>
              <a:t>up to </a:t>
            </a:r>
            <a:r>
              <a:rPr lang="en-IN" dirty="0"/>
              <a:t>5 min) to induce the improvement of regional function in those </a:t>
            </a:r>
            <a:r>
              <a:rPr lang="en-IN" dirty="0" smtClean="0"/>
              <a:t>segments with </a:t>
            </a:r>
            <a:r>
              <a:rPr lang="en-IN" dirty="0"/>
              <a:t>baseline impaired </a:t>
            </a:r>
            <a:r>
              <a:rPr lang="en-IN" dirty="0" smtClean="0"/>
              <a:t>contractility(systolic wall thickening &gt;2mm). </a:t>
            </a:r>
            <a:endParaRPr lang="en-IN" dirty="0"/>
          </a:p>
          <a:p>
            <a:pPr lvl="1"/>
            <a:r>
              <a:rPr lang="en-IN" dirty="0"/>
              <a:t>S</a:t>
            </a:r>
            <a:r>
              <a:rPr lang="en-IN" dirty="0" smtClean="0"/>
              <a:t>ensitivity </a:t>
            </a:r>
            <a:r>
              <a:rPr lang="en-IN" dirty="0"/>
              <a:t>and specificity of </a:t>
            </a:r>
            <a:r>
              <a:rPr lang="en-IN" dirty="0" err="1"/>
              <a:t>dobutamine</a:t>
            </a:r>
            <a:r>
              <a:rPr lang="en-IN" dirty="0"/>
              <a:t> MRI for </a:t>
            </a:r>
            <a:r>
              <a:rPr lang="en-IN" dirty="0" smtClean="0"/>
              <a:t>the diagnosis </a:t>
            </a:r>
            <a:r>
              <a:rPr lang="en-IN" dirty="0"/>
              <a:t>of myocardial </a:t>
            </a:r>
            <a:r>
              <a:rPr lang="en-IN" dirty="0" smtClean="0"/>
              <a:t>viability is 74 </a:t>
            </a:r>
            <a:r>
              <a:rPr lang="en-IN" dirty="0"/>
              <a:t>and </a:t>
            </a:r>
            <a:r>
              <a:rPr lang="en-IN" dirty="0" smtClean="0"/>
              <a:t>83% respectively.</a:t>
            </a:r>
          </a:p>
          <a:p>
            <a:endParaRPr lang="en-US" dirty="0"/>
          </a:p>
          <a:p>
            <a:r>
              <a:rPr lang="en-US" dirty="0" smtClean="0"/>
              <a:t>Delayed enhancement with contrast: </a:t>
            </a:r>
            <a:endParaRPr lang="en-US" dirty="0"/>
          </a:p>
          <a:p>
            <a:r>
              <a:rPr lang="en-IN" dirty="0"/>
              <a:t>S</a:t>
            </a:r>
            <a:r>
              <a:rPr lang="en-IN" dirty="0" smtClean="0"/>
              <a:t>equence used: Inversion Recovery Gradient </a:t>
            </a:r>
            <a:r>
              <a:rPr lang="en-IN" dirty="0"/>
              <a:t>Echo (IR-GRE</a:t>
            </a:r>
            <a:r>
              <a:rPr lang="en-IN" dirty="0" smtClean="0"/>
              <a:t>).</a:t>
            </a:r>
            <a:r>
              <a:rPr lang="en-IN" dirty="0"/>
              <a:t> A</a:t>
            </a:r>
            <a:r>
              <a:rPr lang="en-IN" dirty="0" smtClean="0"/>
              <a:t>cquisition </a:t>
            </a:r>
            <a:r>
              <a:rPr lang="en-IN" dirty="0"/>
              <a:t>is performed in </a:t>
            </a:r>
            <a:r>
              <a:rPr lang="en-IN" dirty="0" smtClean="0"/>
              <a:t>diastole. </a:t>
            </a:r>
          </a:p>
          <a:p>
            <a:r>
              <a:rPr lang="en-IN" dirty="0" smtClean="0"/>
              <a:t>Viable myocardium: </a:t>
            </a:r>
            <a:r>
              <a:rPr lang="en-IN" dirty="0" err="1" smtClean="0"/>
              <a:t>hypointense</a:t>
            </a:r>
            <a:r>
              <a:rPr lang="en-IN" dirty="0" smtClean="0"/>
              <a:t>; necrotic myocardium: strongly </a:t>
            </a:r>
            <a:r>
              <a:rPr lang="en-IN" dirty="0" err="1" smtClean="0"/>
              <a:t>hyperintense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Viability in Acute MI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42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 smtClean="0"/>
              <a:t>Combining first pass perfusion with delayed enhancement:</a:t>
            </a:r>
          </a:p>
          <a:p>
            <a:r>
              <a:rPr lang="en-US" dirty="0" smtClean="0"/>
              <a:t>3 patterns in patients with acute MI who have been </a:t>
            </a:r>
            <a:r>
              <a:rPr lang="en-US" dirty="0" err="1" smtClean="0"/>
              <a:t>reperfused</a:t>
            </a:r>
            <a:endParaRPr lang="en-US" dirty="0" smtClean="0"/>
          </a:p>
          <a:p>
            <a:pPr lvl="1"/>
            <a:r>
              <a:rPr lang="en-US" dirty="0" smtClean="0"/>
              <a:t>Signal </a:t>
            </a:r>
            <a:r>
              <a:rPr lang="en-US" dirty="0" err="1" smtClean="0"/>
              <a:t>hypointensity</a:t>
            </a:r>
            <a:r>
              <a:rPr lang="en-US" dirty="0" smtClean="0"/>
              <a:t> at first pass without late </a:t>
            </a:r>
            <a:r>
              <a:rPr lang="en-US" dirty="0" err="1" smtClean="0"/>
              <a:t>hyperintensity</a:t>
            </a:r>
            <a:r>
              <a:rPr lang="en-US" dirty="0" smtClean="0"/>
              <a:t>(hypo)</a:t>
            </a:r>
          </a:p>
          <a:p>
            <a:pPr lvl="1"/>
            <a:r>
              <a:rPr lang="en-US" dirty="0" smtClean="0"/>
              <a:t>Early and late </a:t>
            </a:r>
            <a:r>
              <a:rPr lang="en-US" dirty="0" err="1" smtClean="0"/>
              <a:t>hyperintensity</a:t>
            </a:r>
            <a:r>
              <a:rPr lang="en-US" dirty="0" smtClean="0"/>
              <a:t> (hyper)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hypointensity</a:t>
            </a:r>
            <a:r>
              <a:rPr lang="en-US" dirty="0" smtClean="0"/>
              <a:t> and late </a:t>
            </a:r>
            <a:r>
              <a:rPr lang="en-US" dirty="0" err="1" smtClean="0"/>
              <a:t>hyperintensity</a:t>
            </a:r>
            <a:r>
              <a:rPr lang="en-US" dirty="0" smtClean="0"/>
              <a:t>(comb)</a:t>
            </a:r>
          </a:p>
          <a:p>
            <a:r>
              <a:rPr lang="en-US" dirty="0" smtClean="0"/>
              <a:t>‘Hyper’ segments show better recovery of contractile function, hypo do not improve and comb show intermediate response.</a:t>
            </a:r>
          </a:p>
          <a:p>
            <a:r>
              <a:rPr lang="en-US" dirty="0" smtClean="0"/>
              <a:t>No reflow phenomenon:</a:t>
            </a:r>
          </a:p>
          <a:p>
            <a:pPr lvl="1"/>
            <a:r>
              <a:rPr lang="en-IN" dirty="0" smtClean="0"/>
              <a:t>Absence of an increase in signal in the layers at the </a:t>
            </a:r>
            <a:r>
              <a:rPr lang="en-IN" dirty="0" err="1" smtClean="0"/>
              <a:t>center</a:t>
            </a:r>
            <a:r>
              <a:rPr lang="en-IN" dirty="0" smtClean="0"/>
              <a:t> of the infarcted area in early phase surrounded by a </a:t>
            </a:r>
            <a:r>
              <a:rPr lang="en-IN" dirty="0" err="1" smtClean="0"/>
              <a:t>hyperintense</a:t>
            </a:r>
            <a:r>
              <a:rPr lang="en-IN" dirty="0" smtClean="0"/>
              <a:t> halo, in which there is a further increase of signal in the later phase.</a:t>
            </a:r>
          </a:p>
          <a:p>
            <a:pPr lvl="1"/>
            <a:r>
              <a:rPr lang="en-US" dirty="0" smtClean="0"/>
              <a:t>Associated with absence of contractile reserve and poor prognosis for functional recovery.</a:t>
            </a:r>
          </a:p>
          <a:p>
            <a:pPr lvl="1"/>
            <a:r>
              <a:rPr lang="en-US" dirty="0" err="1" smtClean="0"/>
              <a:t>Characterised</a:t>
            </a:r>
            <a:r>
              <a:rPr lang="en-US" dirty="0" smtClean="0"/>
              <a:t> by severe myocardial necrosis and </a:t>
            </a:r>
            <a:r>
              <a:rPr lang="en-US" dirty="0" err="1" smtClean="0"/>
              <a:t>microvascular</a:t>
            </a:r>
            <a:r>
              <a:rPr lang="en-US" dirty="0" smtClean="0"/>
              <a:t> damage.</a:t>
            </a:r>
          </a:p>
          <a:p>
            <a:r>
              <a:rPr lang="en-US" dirty="0" err="1" smtClean="0"/>
              <a:t>Transmural</a:t>
            </a:r>
            <a:r>
              <a:rPr lang="en-US" dirty="0" smtClean="0"/>
              <a:t> extent of </a:t>
            </a:r>
            <a:r>
              <a:rPr lang="en-US" dirty="0" err="1" smtClean="0"/>
              <a:t>hyperenhancement</a:t>
            </a:r>
            <a:r>
              <a:rPr lang="en-US" dirty="0" smtClean="0"/>
              <a:t>- recovery highly probable in those with &lt;25% extension; practically nil with &gt; 75% extension.</a:t>
            </a:r>
          </a:p>
          <a:p>
            <a:pPr lvl="1"/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84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 varying signal intensity changes following contrast administration in a patient with acute MI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31" y="1833197"/>
            <a:ext cx="9552493" cy="46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Infarct related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Complications related to </a:t>
            </a:r>
            <a:r>
              <a:rPr lang="en-IN" dirty="0" smtClean="0"/>
              <a:t>MI such </a:t>
            </a:r>
            <a:r>
              <a:rPr lang="en-IN" dirty="0"/>
              <a:t>as </a:t>
            </a:r>
            <a:r>
              <a:rPr lang="en-IN" dirty="0" smtClean="0"/>
              <a:t>:</a:t>
            </a:r>
          </a:p>
          <a:p>
            <a:r>
              <a:rPr lang="en-IN" dirty="0" smtClean="0"/>
              <a:t>Aneurysm formation</a:t>
            </a:r>
          </a:p>
          <a:p>
            <a:pPr lvl="1"/>
            <a:r>
              <a:rPr lang="en-IN" dirty="0" smtClean="0"/>
              <a:t>useful </a:t>
            </a:r>
            <a:r>
              <a:rPr lang="en-IN" dirty="0"/>
              <a:t>to </a:t>
            </a:r>
            <a:r>
              <a:rPr lang="en-IN" dirty="0" smtClean="0"/>
              <a:t>depict and </a:t>
            </a:r>
            <a:r>
              <a:rPr lang="en-IN" dirty="0"/>
              <a:t>differentiate true from false ventricular </a:t>
            </a:r>
            <a:r>
              <a:rPr lang="en-IN" dirty="0" smtClean="0"/>
              <a:t>aneurysms.</a:t>
            </a:r>
          </a:p>
          <a:p>
            <a:pPr lvl="1"/>
            <a:r>
              <a:rPr lang="en-US" dirty="0" smtClean="0"/>
              <a:t>Smaller orifice size and pericardial enhancement in false aneurysms</a:t>
            </a:r>
            <a:endParaRPr lang="en-IN" dirty="0" smtClean="0"/>
          </a:p>
          <a:p>
            <a:r>
              <a:rPr lang="en-IN" dirty="0" smtClean="0"/>
              <a:t>Thrombus formation</a:t>
            </a:r>
          </a:p>
          <a:p>
            <a:pPr lvl="1"/>
            <a:r>
              <a:rPr lang="en-IN" dirty="0" smtClean="0"/>
              <a:t>best </a:t>
            </a:r>
            <a:r>
              <a:rPr lang="en-IN" dirty="0"/>
              <a:t>visualized early </a:t>
            </a:r>
            <a:r>
              <a:rPr lang="en-IN" dirty="0" smtClean="0"/>
              <a:t>after contrast administration </a:t>
            </a:r>
            <a:r>
              <a:rPr lang="en-IN" dirty="0"/>
              <a:t>taking advantage of the </a:t>
            </a:r>
            <a:r>
              <a:rPr lang="en-IN" dirty="0" smtClean="0"/>
              <a:t>high contrast </a:t>
            </a:r>
            <a:r>
              <a:rPr lang="en-IN" dirty="0"/>
              <a:t>of the blood </a:t>
            </a:r>
            <a:r>
              <a:rPr lang="en-IN" dirty="0" smtClean="0"/>
              <a:t>pool.</a:t>
            </a:r>
          </a:p>
          <a:p>
            <a:pPr lvl="1"/>
            <a:r>
              <a:rPr lang="en-IN" dirty="0"/>
              <a:t>appear as hypo-intense </a:t>
            </a:r>
            <a:r>
              <a:rPr lang="en-IN" dirty="0" smtClean="0"/>
              <a:t>filling-defects.</a:t>
            </a:r>
          </a:p>
          <a:p>
            <a:pPr lvl="1"/>
            <a:r>
              <a:rPr lang="en-IN" dirty="0"/>
              <a:t>thrombus enhancement on late imaging can be </a:t>
            </a:r>
            <a:r>
              <a:rPr lang="en-IN" dirty="0" smtClean="0"/>
              <a:t>found in </a:t>
            </a:r>
            <a:r>
              <a:rPr lang="en-IN" dirty="0"/>
              <a:t>organized clots</a:t>
            </a:r>
            <a:endParaRPr lang="en-IN" dirty="0" smtClean="0"/>
          </a:p>
          <a:p>
            <a:r>
              <a:rPr lang="en-IN" dirty="0"/>
              <a:t>V</a:t>
            </a:r>
            <a:r>
              <a:rPr lang="en-IN" dirty="0" smtClean="0"/>
              <a:t>alve leakage</a:t>
            </a:r>
            <a:endParaRPr lang="en-IN" dirty="0"/>
          </a:p>
          <a:p>
            <a:r>
              <a:rPr lang="en-IN" dirty="0"/>
              <a:t>A</a:t>
            </a:r>
            <a:r>
              <a:rPr lang="en-IN" dirty="0" smtClean="0"/>
              <a:t>ssociated </a:t>
            </a:r>
            <a:r>
              <a:rPr lang="en-IN" dirty="0"/>
              <a:t>pericardial </a:t>
            </a:r>
            <a:r>
              <a:rPr lang="en-IN" dirty="0" smtClean="0"/>
              <a:t>effusion</a:t>
            </a:r>
          </a:p>
          <a:p>
            <a:r>
              <a:rPr lang="en-IN" dirty="0"/>
              <a:t>P</a:t>
            </a:r>
            <a:r>
              <a:rPr lang="en-IN" dirty="0" smtClean="0"/>
              <a:t>ost-infarction pericarditis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5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angiography of coronaries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9049"/>
          </a:xfrm>
        </p:spPr>
        <p:txBody>
          <a:bodyPr>
            <a:normAutofit/>
          </a:bodyPr>
          <a:lstStyle/>
          <a:p>
            <a:r>
              <a:rPr lang="en-IN" dirty="0"/>
              <a:t>D</a:t>
            </a:r>
            <a:r>
              <a:rPr lang="en-IN" dirty="0" smtClean="0"/>
              <a:t>iagnostic capacity of </a:t>
            </a:r>
            <a:r>
              <a:rPr lang="en-IN" dirty="0"/>
              <a:t>MR is based on the administration of a contrast agent and the </a:t>
            </a:r>
            <a:r>
              <a:rPr lang="en-IN" dirty="0" smtClean="0"/>
              <a:t>acquisition of </a:t>
            </a:r>
            <a:r>
              <a:rPr lang="en-IN" dirty="0"/>
              <a:t>3D images (CEMRA</a:t>
            </a:r>
            <a:r>
              <a:rPr lang="en-IN" dirty="0" smtClean="0"/>
              <a:t>) during mid diastole(diastasis).</a:t>
            </a:r>
          </a:p>
          <a:p>
            <a:r>
              <a:rPr lang="en-IN" dirty="0"/>
              <a:t>V</a:t>
            </a:r>
            <a:r>
              <a:rPr lang="en-IN" dirty="0" smtClean="0"/>
              <a:t>isualization of the </a:t>
            </a:r>
            <a:r>
              <a:rPr lang="en-IN" dirty="0"/>
              <a:t>coronaries with this technique is </a:t>
            </a:r>
            <a:r>
              <a:rPr lang="en-IN" dirty="0" smtClean="0"/>
              <a:t>difficult.</a:t>
            </a:r>
          </a:p>
          <a:p>
            <a:pPr lvl="1"/>
            <a:r>
              <a:rPr lang="en-IN" dirty="0"/>
              <a:t>small dimensions of the structure (less than 5 </a:t>
            </a:r>
            <a:r>
              <a:rPr lang="en-IN" dirty="0" smtClean="0"/>
              <a:t>mm)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contorted and </a:t>
            </a:r>
            <a:r>
              <a:rPr lang="en-IN" dirty="0" smtClean="0"/>
              <a:t>variable coursing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rotational and translational </a:t>
            </a:r>
            <a:r>
              <a:rPr lang="en-IN" dirty="0" smtClean="0"/>
              <a:t>movement caused </a:t>
            </a:r>
            <a:r>
              <a:rPr lang="en-IN" dirty="0"/>
              <a:t>by cardiac and respiration </a:t>
            </a:r>
            <a:r>
              <a:rPr lang="en-IN" dirty="0" smtClean="0"/>
              <a:t>activity.</a:t>
            </a:r>
          </a:p>
          <a:p>
            <a:r>
              <a:rPr lang="en-IN" dirty="0"/>
              <a:t>“Black blood” </a:t>
            </a:r>
            <a:r>
              <a:rPr lang="en-IN" dirty="0" smtClean="0"/>
              <a:t>techniques: completely cancel out signal from blood by double inversion pulse.</a:t>
            </a:r>
          </a:p>
          <a:p>
            <a:r>
              <a:rPr lang="en-IN" dirty="0" smtClean="0"/>
              <a:t>“White </a:t>
            </a:r>
            <a:r>
              <a:rPr lang="en-IN" dirty="0" err="1" smtClean="0"/>
              <a:t>blood”techniques</a:t>
            </a:r>
            <a:r>
              <a:rPr lang="en-IN" dirty="0" smtClean="0"/>
              <a:t>: </a:t>
            </a:r>
            <a:r>
              <a:rPr lang="en-IN" dirty="0"/>
              <a:t>several acquisition </a:t>
            </a:r>
            <a:r>
              <a:rPr lang="en-IN" dirty="0" smtClean="0"/>
              <a:t>techniques (Gradient </a:t>
            </a:r>
            <a:r>
              <a:rPr lang="en-IN" dirty="0"/>
              <a:t>Echo, echo planar, spiral, etc.) that have the advantage of </a:t>
            </a:r>
            <a:r>
              <a:rPr lang="en-IN" dirty="0" smtClean="0"/>
              <a:t>being faster with excellent contrast between vascular lumen and fat.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16" y="1931843"/>
            <a:ext cx="3794020" cy="4164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2" y="1931843"/>
            <a:ext cx="3125953" cy="41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coronary MRA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V</a:t>
            </a:r>
            <a:r>
              <a:rPr lang="en-IN" dirty="0" smtClean="0"/>
              <a:t>aries </a:t>
            </a:r>
            <a:r>
              <a:rPr lang="en-IN" dirty="0"/>
              <a:t>according to the </a:t>
            </a:r>
            <a:r>
              <a:rPr lang="en-IN" dirty="0" smtClean="0"/>
              <a:t>coronary and </a:t>
            </a:r>
            <a:r>
              <a:rPr lang="en-IN" dirty="0"/>
              <a:t>to the arterial segments </a:t>
            </a:r>
            <a:r>
              <a:rPr lang="en-IN" dirty="0" smtClean="0"/>
              <a:t>considered.</a:t>
            </a:r>
          </a:p>
          <a:p>
            <a:r>
              <a:rPr lang="en-IN" dirty="0"/>
              <a:t>H</a:t>
            </a:r>
            <a:r>
              <a:rPr lang="en-IN" dirty="0" smtClean="0"/>
              <a:t>igher </a:t>
            </a:r>
            <a:r>
              <a:rPr lang="en-IN" dirty="0"/>
              <a:t>for the Left </a:t>
            </a:r>
            <a:r>
              <a:rPr lang="en-IN" dirty="0" smtClean="0"/>
              <a:t>Main (LM</a:t>
            </a:r>
            <a:r>
              <a:rPr lang="en-IN" dirty="0"/>
              <a:t>) and for the proximal segments of </a:t>
            </a:r>
            <a:r>
              <a:rPr lang="en-IN" dirty="0" smtClean="0"/>
              <a:t>the LAD, RCA and CX</a:t>
            </a:r>
            <a:r>
              <a:rPr lang="en-IN" dirty="0"/>
              <a:t> </a:t>
            </a:r>
            <a:r>
              <a:rPr lang="en-IN" dirty="0" smtClean="0"/>
              <a:t>as </a:t>
            </a:r>
            <a:r>
              <a:rPr lang="en-IN" dirty="0"/>
              <a:t>compared to the distal </a:t>
            </a:r>
            <a:r>
              <a:rPr lang="en-IN" dirty="0" smtClean="0"/>
              <a:t>segments of </a:t>
            </a:r>
            <a:r>
              <a:rPr lang="en-IN" dirty="0"/>
              <a:t>these arteries and of the secondary </a:t>
            </a:r>
            <a:r>
              <a:rPr lang="en-IN" dirty="0" smtClean="0"/>
              <a:t>branching.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37" y="3161459"/>
            <a:ext cx="5344724" cy="33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angular momentum, </a:t>
            </a:r>
            <a:r>
              <a:rPr lang="en-IN" b="1" dirty="0"/>
              <a:t>p</a:t>
            </a:r>
            <a:r>
              <a:rPr lang="en-IN" dirty="0"/>
              <a:t>, given by the spin </a:t>
            </a:r>
            <a:r>
              <a:rPr lang="en-IN" b="1" dirty="0"/>
              <a:t>I </a:t>
            </a:r>
            <a:r>
              <a:rPr lang="en-IN" dirty="0" smtClean="0"/>
              <a:t>is:</a:t>
            </a:r>
            <a:endParaRPr lang="en-IN" dirty="0"/>
          </a:p>
          <a:p>
            <a:r>
              <a:rPr lang="en-IN" b="1" dirty="0"/>
              <a:t>p </a:t>
            </a:r>
            <a:r>
              <a:rPr lang="en-IN" dirty="0"/>
              <a:t>= </a:t>
            </a:r>
            <a:r>
              <a:rPr lang="en-IN" i="1" dirty="0" smtClean="0"/>
              <a:t>h </a:t>
            </a:r>
            <a:r>
              <a:rPr lang="en-IN" b="1" dirty="0"/>
              <a:t>I </a:t>
            </a:r>
            <a:endParaRPr lang="en-IN" dirty="0"/>
          </a:p>
          <a:p>
            <a:r>
              <a:rPr lang="en-IN" dirty="0"/>
              <a:t>where </a:t>
            </a:r>
            <a:r>
              <a:rPr lang="en-IN" i="1" dirty="0" smtClean="0"/>
              <a:t>h </a:t>
            </a:r>
            <a:r>
              <a:rPr lang="en-IN" dirty="0" smtClean="0"/>
              <a:t>is </a:t>
            </a:r>
            <a:r>
              <a:rPr lang="en-IN" dirty="0"/>
              <a:t>Planck’s constant; </a:t>
            </a:r>
            <a:r>
              <a:rPr lang="en-IN" b="1" dirty="0"/>
              <a:t>p </a:t>
            </a:r>
            <a:r>
              <a:rPr lang="en-IN" dirty="0"/>
              <a:t>and </a:t>
            </a:r>
            <a:r>
              <a:rPr lang="en-IN" b="1" dirty="0"/>
              <a:t>I </a:t>
            </a:r>
            <a:r>
              <a:rPr lang="en-IN" dirty="0"/>
              <a:t>are vectors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The so-called gyromagnetic ratio links the magnetic momentum </a:t>
            </a:r>
            <a:r>
              <a:rPr lang="en-IN" i="1" dirty="0"/>
              <a:t>m </a:t>
            </a:r>
            <a:r>
              <a:rPr lang="en-IN" dirty="0"/>
              <a:t>to the</a:t>
            </a:r>
          </a:p>
          <a:p>
            <a:r>
              <a:rPr lang="en-IN" dirty="0"/>
              <a:t>angular momentum </a:t>
            </a:r>
            <a:r>
              <a:rPr lang="en-IN" b="1" dirty="0" smtClean="0"/>
              <a:t>p</a:t>
            </a:r>
            <a:endParaRPr lang="en-IN" dirty="0"/>
          </a:p>
          <a:p>
            <a:r>
              <a:rPr lang="en-IN" b="1" dirty="0" smtClean="0"/>
              <a:t>ɣ=µ/p</a:t>
            </a:r>
            <a:endParaRPr lang="en-IN" b="1" dirty="0"/>
          </a:p>
          <a:p>
            <a:r>
              <a:rPr lang="en-IN" dirty="0"/>
              <a:t>The value is a constant characteristic of the type of </a:t>
            </a:r>
            <a:r>
              <a:rPr lang="en-IN" dirty="0" smtClean="0"/>
              <a:t>nucleus; </a:t>
            </a:r>
            <a:r>
              <a:rPr lang="en-IN" i="1" dirty="0" smtClean="0"/>
              <a:t>ɣ </a:t>
            </a:r>
            <a:r>
              <a:rPr lang="en-IN" dirty="0"/>
              <a:t>for </a:t>
            </a:r>
            <a:r>
              <a:rPr lang="en-IN" dirty="0" smtClean="0"/>
              <a:t>1H= </a:t>
            </a:r>
            <a:r>
              <a:rPr lang="en-IN" dirty="0"/>
              <a:t>42.57 </a:t>
            </a:r>
            <a:r>
              <a:rPr lang="en-IN" dirty="0" smtClean="0"/>
              <a:t>MHz/T.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023" y="286603"/>
            <a:ext cx="5925977" cy="26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11" y="1845734"/>
            <a:ext cx="7011937" cy="2248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11" y="4202561"/>
            <a:ext cx="7011937" cy="1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Plaque characterisation by MRI</a:t>
            </a:r>
            <a:r>
              <a:rPr lang="en-IN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Better  validated in carotid </a:t>
            </a:r>
            <a:r>
              <a:rPr lang="en-IN" dirty="0" smtClean="0"/>
              <a:t>arteries and aorta.</a:t>
            </a:r>
            <a:endParaRPr lang="en-IN" dirty="0"/>
          </a:p>
          <a:p>
            <a:r>
              <a:rPr lang="en-IN" dirty="0"/>
              <a:t>The lipid plaques have both a short T1 and a short </a:t>
            </a:r>
            <a:r>
              <a:rPr lang="en-IN" dirty="0" smtClean="0"/>
              <a:t>T2 - </a:t>
            </a:r>
            <a:r>
              <a:rPr lang="en-IN" dirty="0" err="1" smtClean="0"/>
              <a:t>hyperintense</a:t>
            </a:r>
            <a:r>
              <a:rPr lang="en-IN" dirty="0" smtClean="0"/>
              <a:t> </a:t>
            </a:r>
            <a:r>
              <a:rPr lang="en-IN" dirty="0"/>
              <a:t>in T1-weighted images and </a:t>
            </a:r>
            <a:r>
              <a:rPr lang="en-IN" dirty="0" err="1"/>
              <a:t>hypointense</a:t>
            </a:r>
            <a:r>
              <a:rPr lang="en-IN" dirty="0"/>
              <a:t> in T2.</a:t>
            </a:r>
          </a:p>
          <a:p>
            <a:r>
              <a:rPr lang="en-IN" dirty="0"/>
              <a:t>Fibrous plaques have a quite similar signal intensity in T1- and T2-weighted images; the signal intensity is lower compared to </a:t>
            </a:r>
            <a:r>
              <a:rPr lang="en-IN" dirty="0" smtClean="0"/>
              <a:t>lipid </a:t>
            </a:r>
            <a:r>
              <a:rPr lang="en-IN" dirty="0"/>
              <a:t>plaques in T1-weighted images.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325" y="3686768"/>
            <a:ext cx="4573002" cy="30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r>
              <a:rPr lang="en-US" sz="4800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37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Larmor</a:t>
            </a:r>
            <a:r>
              <a:rPr lang="en-US" dirty="0" smtClean="0"/>
              <a:t> frequency of 1H at 1.5T and 3.0T?</a:t>
            </a:r>
          </a:p>
          <a:p>
            <a:r>
              <a:rPr lang="en-US" dirty="0"/>
              <a:t>A</a:t>
            </a:r>
            <a:r>
              <a:rPr lang="en-US" dirty="0" smtClean="0"/>
              <a:t>.) 63.8 and 127.7 Hz</a:t>
            </a:r>
          </a:p>
          <a:p>
            <a:r>
              <a:rPr lang="en-US" dirty="0"/>
              <a:t>B</a:t>
            </a:r>
            <a:r>
              <a:rPr lang="en-US" dirty="0" smtClean="0"/>
              <a:t>.) depends on manufacturer.</a:t>
            </a:r>
          </a:p>
          <a:p>
            <a:r>
              <a:rPr lang="en-US" dirty="0"/>
              <a:t>C</a:t>
            </a:r>
            <a:r>
              <a:rPr lang="en-US" dirty="0" smtClean="0"/>
              <a:t>.) 64.8 and 128.7 Hz</a:t>
            </a:r>
          </a:p>
          <a:p>
            <a:r>
              <a:rPr lang="en-US" dirty="0"/>
              <a:t>D</a:t>
            </a:r>
            <a:r>
              <a:rPr lang="en-US" dirty="0" smtClean="0"/>
              <a:t>.) 127.7 and 48 Hz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7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 coronary magnetic resonance (MR) angiography, data are </a:t>
            </a:r>
            <a:r>
              <a:rPr lang="en-IN" dirty="0" smtClean="0"/>
              <a:t>typically obtained </a:t>
            </a:r>
            <a:r>
              <a:rPr lang="en-IN" dirty="0"/>
              <a:t>over several cardiac cycles. To freeze cardiac motion, it is </a:t>
            </a:r>
            <a:r>
              <a:rPr lang="en-IN" dirty="0" smtClean="0"/>
              <a:t>desirable to </a:t>
            </a:r>
            <a:r>
              <a:rPr lang="en-IN" dirty="0"/>
              <a:t>obtain image data during a very short time period within each </a:t>
            </a:r>
            <a:r>
              <a:rPr lang="en-IN" dirty="0" smtClean="0"/>
              <a:t>cycle. What </a:t>
            </a:r>
            <a:r>
              <a:rPr lang="en-IN" dirty="0"/>
              <a:t>would the optimal time for data collection be</a:t>
            </a:r>
            <a:r>
              <a:rPr lang="en-IN" dirty="0" smtClean="0"/>
              <a:t>?</a:t>
            </a:r>
          </a:p>
          <a:p>
            <a:r>
              <a:rPr lang="en-IN" dirty="0"/>
              <a:t>A. 75 </a:t>
            </a:r>
            <a:r>
              <a:rPr lang="en-IN" dirty="0" err="1"/>
              <a:t>ms</a:t>
            </a:r>
            <a:r>
              <a:rPr lang="en-IN" dirty="0"/>
              <a:t> after the QRS</a:t>
            </a:r>
          </a:p>
          <a:p>
            <a:r>
              <a:rPr lang="en-IN" dirty="0"/>
              <a:t>B. E</a:t>
            </a:r>
            <a:r>
              <a:rPr lang="en-IN" dirty="0" smtClean="0"/>
              <a:t>arly systole</a:t>
            </a:r>
            <a:endParaRPr lang="en-IN" dirty="0"/>
          </a:p>
          <a:p>
            <a:r>
              <a:rPr lang="en-IN" dirty="0"/>
              <a:t>C. Early diastole</a:t>
            </a:r>
          </a:p>
          <a:p>
            <a:r>
              <a:rPr lang="en-IN" dirty="0"/>
              <a:t>D. Mid diastole</a:t>
            </a:r>
          </a:p>
        </p:txBody>
      </p:sp>
    </p:spTree>
    <p:extLst>
      <p:ext uri="{BB962C8B-B14F-4D97-AF65-F5344CB8AC3E}">
        <p14:creationId xmlns:p14="http://schemas.microsoft.com/office/powerpoint/2010/main" val="35268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263763" cy="4023360"/>
          </a:xfrm>
        </p:spPr>
        <p:txBody>
          <a:bodyPr/>
          <a:lstStyle/>
          <a:p>
            <a:r>
              <a:rPr lang="en-IN" dirty="0" smtClean="0"/>
              <a:t>Given figure </a:t>
            </a:r>
            <a:r>
              <a:rPr lang="en-IN" dirty="0"/>
              <a:t>is a delayed-enhanced image in the 4-chamber orientation </a:t>
            </a:r>
            <a:r>
              <a:rPr lang="en-IN" dirty="0" smtClean="0"/>
              <a:t>from a patient with old AWMI </a:t>
            </a:r>
            <a:r>
              <a:rPr lang="en-IN" dirty="0"/>
              <a:t>with heart </a:t>
            </a:r>
            <a:r>
              <a:rPr lang="en-IN" dirty="0" smtClean="0"/>
              <a:t>failure.</a:t>
            </a:r>
            <a:r>
              <a:rPr lang="en-IN" dirty="0"/>
              <a:t> </a:t>
            </a:r>
            <a:r>
              <a:rPr lang="en-IN" dirty="0" smtClean="0"/>
              <a:t>The </a:t>
            </a:r>
            <a:r>
              <a:rPr lang="en-IN" dirty="0"/>
              <a:t>dark rim at the </a:t>
            </a:r>
            <a:r>
              <a:rPr lang="en-IN" dirty="0" err="1"/>
              <a:t>endocardial</a:t>
            </a:r>
            <a:r>
              <a:rPr lang="en-IN" dirty="0"/>
              <a:t> </a:t>
            </a:r>
            <a:r>
              <a:rPr lang="en-IN" dirty="0" smtClean="0"/>
              <a:t>surface of </a:t>
            </a:r>
            <a:r>
              <a:rPr lang="en-IN" dirty="0"/>
              <a:t>the apex is likely</a:t>
            </a:r>
            <a:r>
              <a:rPr lang="en-IN" dirty="0" smtClean="0"/>
              <a:t>:</a:t>
            </a:r>
          </a:p>
          <a:p>
            <a:r>
              <a:rPr lang="en-IN" dirty="0"/>
              <a:t>A</a:t>
            </a:r>
            <a:r>
              <a:rPr lang="en-IN" dirty="0" smtClean="0"/>
              <a:t>. </a:t>
            </a:r>
            <a:r>
              <a:rPr lang="en-IN" dirty="0"/>
              <a:t>Myocardial salvage from timely reperfusion therapy</a:t>
            </a:r>
          </a:p>
          <a:p>
            <a:r>
              <a:rPr lang="en-IN" dirty="0"/>
              <a:t>B</a:t>
            </a:r>
            <a:r>
              <a:rPr lang="en-IN" dirty="0" smtClean="0"/>
              <a:t>. </a:t>
            </a:r>
            <a:r>
              <a:rPr lang="en-IN" dirty="0"/>
              <a:t>Suggestive of </a:t>
            </a:r>
            <a:r>
              <a:rPr lang="en-IN" dirty="0" err="1"/>
              <a:t>noncompaction</a:t>
            </a:r>
            <a:r>
              <a:rPr lang="en-IN" dirty="0"/>
              <a:t> </a:t>
            </a:r>
            <a:r>
              <a:rPr lang="en-IN" dirty="0" smtClean="0"/>
              <a:t>cardiomyopathy</a:t>
            </a:r>
          </a:p>
          <a:p>
            <a:r>
              <a:rPr lang="en-IN" dirty="0"/>
              <a:t>C</a:t>
            </a:r>
            <a:r>
              <a:rPr lang="en-IN" dirty="0" smtClean="0"/>
              <a:t>. </a:t>
            </a:r>
            <a:r>
              <a:rPr lang="en-IN" dirty="0"/>
              <a:t>Mural thrombus</a:t>
            </a:r>
          </a:p>
          <a:p>
            <a:r>
              <a:rPr lang="en-IN" dirty="0"/>
              <a:t>D</a:t>
            </a:r>
            <a:r>
              <a:rPr lang="en-IN" dirty="0" smtClean="0"/>
              <a:t>. </a:t>
            </a:r>
            <a:r>
              <a:rPr lang="en-IN" dirty="0"/>
              <a:t>Incomplete myocardial signal suppression from incorrectly selected </a:t>
            </a:r>
            <a:r>
              <a:rPr lang="en-IN" dirty="0" smtClean="0"/>
              <a:t>inversion time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43" y="1011981"/>
            <a:ext cx="5016957" cy="49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a patient with CAD undergoing CMR for evaluation of myocardial </a:t>
            </a:r>
            <a:r>
              <a:rPr lang="en-IN" dirty="0" smtClean="0"/>
              <a:t>viability, delayed </a:t>
            </a:r>
            <a:r>
              <a:rPr lang="en-IN" dirty="0"/>
              <a:t>images are obtained after contrast is administered </a:t>
            </a:r>
            <a:r>
              <a:rPr lang="en-IN" dirty="0" smtClean="0"/>
              <a:t>intravenously. This </a:t>
            </a:r>
            <a:r>
              <a:rPr lang="en-IN" dirty="0"/>
              <a:t>study demonstrates a dark </a:t>
            </a:r>
            <a:r>
              <a:rPr lang="en-IN" dirty="0" err="1"/>
              <a:t>endocardial</a:t>
            </a:r>
            <a:r>
              <a:rPr lang="en-IN" dirty="0"/>
              <a:t> rim adjacent to </a:t>
            </a:r>
            <a:r>
              <a:rPr lang="en-IN" dirty="0" smtClean="0"/>
              <a:t>a bright </a:t>
            </a:r>
            <a:r>
              <a:rPr lang="en-IN" dirty="0" err="1"/>
              <a:t>transmural</a:t>
            </a:r>
            <a:r>
              <a:rPr lang="en-IN" dirty="0"/>
              <a:t> infarct zone. Which of the following would </a:t>
            </a:r>
            <a:r>
              <a:rPr lang="en-IN" i="1" dirty="0"/>
              <a:t>not </a:t>
            </a:r>
            <a:r>
              <a:rPr lang="en-IN" dirty="0"/>
              <a:t>be in </a:t>
            </a:r>
            <a:r>
              <a:rPr lang="en-IN" dirty="0" smtClean="0"/>
              <a:t>the differential </a:t>
            </a:r>
            <a:r>
              <a:rPr lang="en-IN" dirty="0"/>
              <a:t>diagnosis of this finding</a:t>
            </a:r>
            <a:r>
              <a:rPr lang="en-IN" dirty="0" smtClean="0"/>
              <a:t>?</a:t>
            </a:r>
          </a:p>
          <a:p>
            <a:r>
              <a:rPr lang="en-IN" dirty="0"/>
              <a:t>A. Mural clot</a:t>
            </a:r>
          </a:p>
          <a:p>
            <a:r>
              <a:rPr lang="en-IN" dirty="0"/>
              <a:t>B. </a:t>
            </a:r>
            <a:r>
              <a:rPr lang="en-IN" dirty="0" err="1"/>
              <a:t>Microvascular</a:t>
            </a:r>
            <a:r>
              <a:rPr lang="en-IN" dirty="0"/>
              <a:t> obstruction</a:t>
            </a:r>
          </a:p>
          <a:p>
            <a:r>
              <a:rPr lang="en-IN" dirty="0"/>
              <a:t>C. Calcium deposition at the </a:t>
            </a:r>
            <a:r>
              <a:rPr lang="en-IN" dirty="0" err="1"/>
              <a:t>endocardial</a:t>
            </a:r>
            <a:r>
              <a:rPr lang="en-IN" dirty="0"/>
              <a:t> surface of the infarct </a:t>
            </a:r>
            <a:r>
              <a:rPr lang="en-IN" dirty="0" smtClean="0"/>
              <a:t>territory</a:t>
            </a:r>
            <a:endParaRPr lang="en-IN" dirty="0"/>
          </a:p>
          <a:p>
            <a:r>
              <a:rPr lang="en-IN" dirty="0"/>
              <a:t>D</a:t>
            </a:r>
            <a:r>
              <a:rPr lang="en-IN" dirty="0" smtClean="0"/>
              <a:t>. </a:t>
            </a:r>
            <a:r>
              <a:rPr lang="en-IN" dirty="0"/>
              <a:t>Preserved </a:t>
            </a:r>
            <a:r>
              <a:rPr lang="en-IN" dirty="0" err="1"/>
              <a:t>endocardial</a:t>
            </a:r>
            <a:r>
              <a:rPr lang="en-IN" dirty="0"/>
              <a:t> viability with only </a:t>
            </a:r>
            <a:r>
              <a:rPr lang="en-IN" dirty="0" err="1"/>
              <a:t>epicardial</a:t>
            </a:r>
            <a:r>
              <a:rPr lang="en-IN" dirty="0"/>
              <a:t> extension of the infarct</a:t>
            </a:r>
          </a:p>
        </p:txBody>
      </p:sp>
    </p:spTree>
    <p:extLst>
      <p:ext uri="{BB962C8B-B14F-4D97-AF65-F5344CB8AC3E}">
        <p14:creationId xmlns:p14="http://schemas.microsoft.com/office/powerpoint/2010/main" val="9557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With </a:t>
            </a:r>
            <a:r>
              <a:rPr lang="en-IN" dirty="0" err="1" smtClean="0"/>
              <a:t>dobutamine</a:t>
            </a:r>
            <a:r>
              <a:rPr lang="en-IN" dirty="0" smtClean="0"/>
              <a:t> </a:t>
            </a:r>
            <a:r>
              <a:rPr lang="en-IN" dirty="0"/>
              <a:t>stress CMR, which of the following statements </a:t>
            </a:r>
            <a:r>
              <a:rPr lang="en-IN" dirty="0" smtClean="0"/>
              <a:t>is correct?</a:t>
            </a:r>
          </a:p>
          <a:p>
            <a:r>
              <a:rPr lang="en-IN" dirty="0"/>
              <a:t>A. The inotropic reserve at low-dose </a:t>
            </a:r>
            <a:r>
              <a:rPr lang="en-IN" dirty="0" err="1"/>
              <a:t>dobutamine</a:t>
            </a:r>
            <a:r>
              <a:rPr lang="en-IN" dirty="0"/>
              <a:t> is a measure of myocardial</a:t>
            </a:r>
          </a:p>
          <a:p>
            <a:r>
              <a:rPr lang="en-IN" dirty="0"/>
              <a:t>ischemia</a:t>
            </a:r>
          </a:p>
          <a:p>
            <a:r>
              <a:rPr lang="en-IN" dirty="0"/>
              <a:t>B. Baseline atrial fibrillation makes the study unreliable</a:t>
            </a:r>
          </a:p>
          <a:p>
            <a:r>
              <a:rPr lang="en-IN" dirty="0"/>
              <a:t>C. Previous use of β-blockers does not interfere with the diagnostic accuracy</a:t>
            </a:r>
          </a:p>
          <a:p>
            <a:r>
              <a:rPr lang="en-IN" dirty="0"/>
              <a:t>for assessment of ischemia</a:t>
            </a:r>
          </a:p>
          <a:p>
            <a:r>
              <a:rPr lang="en-IN" dirty="0" smtClean="0"/>
              <a:t>D. </a:t>
            </a:r>
            <a:r>
              <a:rPr lang="en-IN" dirty="0"/>
              <a:t>Diagnostic accuracy is superior to that of </a:t>
            </a:r>
            <a:r>
              <a:rPr lang="en-IN" dirty="0" err="1"/>
              <a:t>dobutamine</a:t>
            </a:r>
            <a:r>
              <a:rPr lang="en-IN" dirty="0"/>
              <a:t> echocardiography</a:t>
            </a:r>
          </a:p>
        </p:txBody>
      </p:sp>
    </p:spTree>
    <p:extLst>
      <p:ext uri="{BB962C8B-B14F-4D97-AF65-F5344CB8AC3E}">
        <p14:creationId xmlns:p14="http://schemas.microsoft.com/office/powerpoint/2010/main" val="41410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Which of the following statements is correct regarding the usefulness </a:t>
            </a:r>
            <a:r>
              <a:rPr lang="en-IN" dirty="0" smtClean="0"/>
              <a:t>of CMR </a:t>
            </a:r>
            <a:r>
              <a:rPr lang="en-IN" dirty="0"/>
              <a:t>coronary </a:t>
            </a:r>
            <a:r>
              <a:rPr lang="en-IN" dirty="0" smtClean="0"/>
              <a:t>angiography?</a:t>
            </a:r>
          </a:p>
          <a:p>
            <a:r>
              <a:rPr lang="en-IN" dirty="0"/>
              <a:t>A. It is indicated to assess for significant CAD</a:t>
            </a:r>
          </a:p>
          <a:p>
            <a:r>
              <a:rPr lang="en-IN" dirty="0"/>
              <a:t>B. It is indicated for screening of subclinical atherosclerosis</a:t>
            </a:r>
          </a:p>
          <a:p>
            <a:r>
              <a:rPr lang="en-IN" dirty="0" smtClean="0"/>
              <a:t>C. </a:t>
            </a:r>
            <a:r>
              <a:rPr lang="en-IN" dirty="0"/>
              <a:t>It has high sensitivity but low–moderate specificity for detection of proximal</a:t>
            </a:r>
          </a:p>
          <a:p>
            <a:r>
              <a:rPr lang="en-IN" dirty="0"/>
              <a:t>and mid-significant CAD in selected individuals</a:t>
            </a:r>
          </a:p>
          <a:p>
            <a:r>
              <a:rPr lang="en-IN" dirty="0"/>
              <a:t>D</a:t>
            </a:r>
            <a:r>
              <a:rPr lang="en-IN" dirty="0" smtClean="0"/>
              <a:t>. </a:t>
            </a:r>
            <a:r>
              <a:rPr lang="en-IN" dirty="0"/>
              <a:t>It is not useful for assessment of coronary anomalies</a:t>
            </a:r>
          </a:p>
        </p:txBody>
      </p:sp>
    </p:spTree>
    <p:extLst>
      <p:ext uri="{BB962C8B-B14F-4D97-AF65-F5344CB8AC3E}">
        <p14:creationId xmlns:p14="http://schemas.microsoft.com/office/powerpoint/2010/main" val="31943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7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Dobutamine</a:t>
            </a:r>
            <a:r>
              <a:rPr lang="en-IN" dirty="0"/>
              <a:t> stress CMR compares </a:t>
            </a:r>
            <a:r>
              <a:rPr lang="en-IN" dirty="0" err="1"/>
              <a:t>favorably</a:t>
            </a:r>
            <a:r>
              <a:rPr lang="en-IN" dirty="0"/>
              <a:t> with </a:t>
            </a:r>
            <a:r>
              <a:rPr lang="en-IN" dirty="0" err="1"/>
              <a:t>dobutamine</a:t>
            </a:r>
            <a:r>
              <a:rPr lang="en-IN" dirty="0"/>
              <a:t> </a:t>
            </a:r>
            <a:r>
              <a:rPr lang="en-IN" dirty="0" smtClean="0"/>
              <a:t>stress echocardiography </a:t>
            </a:r>
            <a:r>
              <a:rPr lang="en-IN" dirty="0"/>
              <a:t>for all the following reasons </a:t>
            </a:r>
            <a:r>
              <a:rPr lang="en-IN" i="1" dirty="0"/>
              <a:t>except </a:t>
            </a:r>
            <a:r>
              <a:rPr lang="en-IN" dirty="0"/>
              <a:t>for</a:t>
            </a:r>
            <a:r>
              <a:rPr lang="en-IN" dirty="0" smtClean="0"/>
              <a:t>:</a:t>
            </a:r>
          </a:p>
          <a:p>
            <a:r>
              <a:rPr lang="en-IN" dirty="0"/>
              <a:t>A. Ability to image obese patients and those with emphysema</a:t>
            </a:r>
          </a:p>
          <a:p>
            <a:r>
              <a:rPr lang="en-IN" dirty="0"/>
              <a:t>B. Superior </a:t>
            </a:r>
            <a:r>
              <a:rPr lang="en-IN" dirty="0" err="1"/>
              <a:t>endocardial</a:t>
            </a:r>
            <a:r>
              <a:rPr lang="en-IN" dirty="0"/>
              <a:t> definition</a:t>
            </a:r>
          </a:p>
          <a:p>
            <a:r>
              <a:rPr lang="en-IN" dirty="0"/>
              <a:t>C. Better patient monitoring</a:t>
            </a:r>
          </a:p>
          <a:p>
            <a:r>
              <a:rPr lang="en-IN" dirty="0"/>
              <a:t>D. Highly reproducible imaging at the various levels of stress</a:t>
            </a:r>
          </a:p>
        </p:txBody>
      </p:sp>
    </p:spTree>
    <p:extLst>
      <p:ext uri="{BB962C8B-B14F-4D97-AF65-F5344CB8AC3E}">
        <p14:creationId xmlns:p14="http://schemas.microsoft.com/office/powerpoint/2010/main" val="1421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924" y="1845734"/>
            <a:ext cx="5820355" cy="4023360"/>
          </a:xfrm>
        </p:spPr>
        <p:txBody>
          <a:bodyPr/>
          <a:lstStyle/>
          <a:p>
            <a:r>
              <a:rPr lang="en-IN" dirty="0"/>
              <a:t>Normally the magnetic </a:t>
            </a:r>
            <a:r>
              <a:rPr lang="en-IN" dirty="0" smtClean="0"/>
              <a:t>moments (spins</a:t>
            </a:r>
            <a:r>
              <a:rPr lang="en-IN" dirty="0"/>
              <a:t>) are randomly </a:t>
            </a:r>
            <a:r>
              <a:rPr lang="en-IN" dirty="0" smtClean="0"/>
              <a:t>oriented.</a:t>
            </a:r>
          </a:p>
          <a:p>
            <a:r>
              <a:rPr lang="en-IN" dirty="0"/>
              <a:t>I</a:t>
            </a:r>
            <a:r>
              <a:rPr lang="en-IN" dirty="0" smtClean="0"/>
              <a:t>n </a:t>
            </a:r>
            <a:r>
              <a:rPr lang="en-IN" dirty="0"/>
              <a:t>the presence of </a:t>
            </a:r>
            <a:r>
              <a:rPr lang="en-IN" dirty="0" smtClean="0"/>
              <a:t>the externally </a:t>
            </a:r>
            <a:r>
              <a:rPr lang="en-IN" dirty="0"/>
              <a:t>applied Bo field, they tend to align </a:t>
            </a:r>
            <a:r>
              <a:rPr lang="en-IN" dirty="0" smtClean="0"/>
              <a:t>either toward </a:t>
            </a:r>
            <a:r>
              <a:rPr lang="en-IN" dirty="0"/>
              <a:t>or against the externally applied magnetic </a:t>
            </a:r>
            <a:r>
              <a:rPr lang="en-IN" dirty="0" smtClean="0"/>
              <a:t>field.</a:t>
            </a:r>
          </a:p>
          <a:p>
            <a:r>
              <a:rPr lang="en-IN" dirty="0"/>
              <a:t>An equilibrium state is quickly attained where there is </a:t>
            </a:r>
            <a:r>
              <a:rPr lang="en-IN" dirty="0" smtClean="0"/>
              <a:t>a small </a:t>
            </a:r>
            <a:r>
              <a:rPr lang="en-IN" dirty="0"/>
              <a:t>excess of spins aligned with the field </a:t>
            </a:r>
            <a:r>
              <a:rPr lang="en-IN" dirty="0" smtClean="0"/>
              <a:t>as </a:t>
            </a:r>
            <a:r>
              <a:rPr lang="en-IN" dirty="0"/>
              <a:t>this is the more </a:t>
            </a:r>
            <a:r>
              <a:rPr lang="en-IN" dirty="0" smtClean="0"/>
              <a:t>energetically favourable </a:t>
            </a:r>
            <a:r>
              <a:rPr lang="en-IN" dirty="0"/>
              <a:t>direction of </a:t>
            </a:r>
            <a:r>
              <a:rPr lang="en-IN" dirty="0" smtClean="0"/>
              <a:t>alignment.</a:t>
            </a:r>
            <a:endParaRPr lang="en-US" dirty="0"/>
          </a:p>
          <a:p>
            <a:r>
              <a:rPr lang="en-IN" dirty="0" smtClean="0"/>
              <a:t>The </a:t>
            </a:r>
            <a:r>
              <a:rPr lang="en-IN" dirty="0"/>
              <a:t>excess of </a:t>
            </a:r>
            <a:r>
              <a:rPr lang="en-IN" dirty="0" smtClean="0"/>
              <a:t>proton magnetic </a:t>
            </a:r>
            <a:r>
              <a:rPr lang="en-IN" dirty="0"/>
              <a:t>moments combines to form a net </a:t>
            </a:r>
            <a:r>
              <a:rPr lang="en-IN" dirty="0" smtClean="0"/>
              <a:t>magnetic field </a:t>
            </a:r>
            <a:r>
              <a:rPr lang="en-IN" dirty="0"/>
              <a:t>or net magnetisation</a:t>
            </a:r>
            <a:r>
              <a:rPr lang="en-IN" dirty="0" smtClean="0"/>
              <a:t>. </a:t>
            </a:r>
          </a:p>
          <a:p>
            <a:r>
              <a:rPr lang="en-IN" dirty="0"/>
              <a:t>I</a:t>
            </a:r>
            <a:r>
              <a:rPr lang="en-IN" dirty="0" smtClean="0"/>
              <a:t>t </a:t>
            </a:r>
            <a:r>
              <a:rPr lang="en-IN" dirty="0"/>
              <a:t>is aligned along the </a:t>
            </a:r>
            <a:r>
              <a:rPr lang="en-IN" dirty="0" smtClean="0"/>
              <a:t>positive z </a:t>
            </a:r>
            <a:r>
              <a:rPr lang="en-IN" dirty="0"/>
              <a:t>axis (along Bo) </a:t>
            </a:r>
            <a:r>
              <a:rPr lang="en-IN" dirty="0" smtClean="0"/>
              <a:t>– Mo.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22" y="3222082"/>
            <a:ext cx="4007421" cy="188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611" y="590623"/>
            <a:ext cx="4204621" cy="210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333" y="1644982"/>
            <a:ext cx="2083257" cy="35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Nuclei which are used for MR imaging include all except:</a:t>
            </a:r>
          </a:p>
          <a:p>
            <a:r>
              <a:rPr lang="en-US" dirty="0" smtClean="0"/>
              <a:t>A.) H1</a:t>
            </a:r>
          </a:p>
          <a:p>
            <a:r>
              <a:rPr lang="en-US" dirty="0" smtClean="0"/>
              <a:t>B.) Na23</a:t>
            </a:r>
          </a:p>
          <a:p>
            <a:r>
              <a:rPr lang="en-US" dirty="0" smtClean="0"/>
              <a:t>C.) O16</a:t>
            </a:r>
          </a:p>
          <a:p>
            <a:r>
              <a:rPr lang="en-US" dirty="0" smtClean="0"/>
              <a:t>D.) F19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78445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9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When material is placed inside a strong magnetic field, the hydrogen</a:t>
            </a:r>
          </a:p>
          <a:p>
            <a:r>
              <a:rPr lang="en-IN" b="1" dirty="0"/>
              <a:t>nuclei</a:t>
            </a:r>
            <a:r>
              <a:rPr lang="en-IN" b="1" dirty="0" smtClean="0"/>
              <a:t>:</a:t>
            </a:r>
          </a:p>
          <a:p>
            <a:r>
              <a:rPr lang="en-IN" dirty="0"/>
              <a:t>A. Align all their spins parallel to the direction of the main magnetic field</a:t>
            </a:r>
          </a:p>
          <a:p>
            <a:r>
              <a:rPr lang="en-IN" dirty="0"/>
              <a:t>B. Align their spins either parallel or opposite to the direction of the main </a:t>
            </a:r>
            <a:r>
              <a:rPr lang="en-IN" dirty="0" smtClean="0"/>
              <a:t>magnetic field</a:t>
            </a:r>
            <a:endParaRPr lang="en-IN" dirty="0"/>
          </a:p>
          <a:p>
            <a:r>
              <a:rPr lang="en-IN" dirty="0"/>
              <a:t>C. Start interacting with each other, resulting in T1 relaxation</a:t>
            </a:r>
          </a:p>
          <a:p>
            <a:r>
              <a:rPr lang="en-IN" dirty="0"/>
              <a:t>D. Loose energy, resulting in T2 decay</a:t>
            </a:r>
          </a:p>
        </p:txBody>
      </p:sp>
    </p:spTree>
    <p:extLst>
      <p:ext uri="{BB962C8B-B14F-4D97-AF65-F5344CB8AC3E}">
        <p14:creationId xmlns:p14="http://schemas.microsoft.com/office/powerpoint/2010/main" val="10960391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Which of the following statements is correct regarding MRI of biologic</a:t>
            </a:r>
          </a:p>
          <a:p>
            <a:r>
              <a:rPr lang="en-IN" b="1" dirty="0"/>
              <a:t>tissues</a:t>
            </a:r>
            <a:r>
              <a:rPr lang="en-IN" b="1" dirty="0" smtClean="0"/>
              <a:t>?</a:t>
            </a:r>
          </a:p>
          <a:p>
            <a:r>
              <a:rPr lang="en-IN" dirty="0"/>
              <a:t>A. T1 (longitudinal, spin-lattice relaxation) is shorter than T2 (transverse, </a:t>
            </a:r>
            <a:r>
              <a:rPr lang="en-IN" dirty="0" smtClean="0"/>
              <a:t>spin </a:t>
            </a:r>
            <a:r>
              <a:rPr lang="en-IN" dirty="0" err="1" smtClean="0"/>
              <a:t>spin</a:t>
            </a:r>
            <a:r>
              <a:rPr lang="en-IN" dirty="0" smtClean="0"/>
              <a:t> relaxation</a:t>
            </a:r>
            <a:r>
              <a:rPr lang="en-IN" dirty="0"/>
              <a:t>)</a:t>
            </a:r>
          </a:p>
          <a:p>
            <a:r>
              <a:rPr lang="en-IN" dirty="0"/>
              <a:t>B. Fluids have long T1 and T2 values</a:t>
            </a:r>
          </a:p>
          <a:p>
            <a:r>
              <a:rPr lang="en-IN" dirty="0"/>
              <a:t>C. Fluids and fat both have long T1 </a:t>
            </a:r>
            <a:r>
              <a:rPr lang="en-IN" dirty="0" smtClean="0"/>
              <a:t>values</a:t>
            </a:r>
            <a:endParaRPr lang="en-IN" dirty="0"/>
          </a:p>
          <a:p>
            <a:r>
              <a:rPr lang="en-IN" dirty="0"/>
              <a:t>D</a:t>
            </a:r>
            <a:r>
              <a:rPr lang="en-IN" dirty="0" smtClean="0"/>
              <a:t>. </a:t>
            </a:r>
            <a:r>
              <a:rPr lang="en-IN" dirty="0"/>
              <a:t>T1 is equal to T2 for most tissues</a:t>
            </a:r>
          </a:p>
        </p:txBody>
      </p:sp>
    </p:spTree>
    <p:extLst>
      <p:ext uri="{BB962C8B-B14F-4D97-AF65-F5344CB8AC3E}">
        <p14:creationId xmlns:p14="http://schemas.microsoft.com/office/powerpoint/2010/main" val="874599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Current gadolinium chelates (e.g., </a:t>
            </a:r>
            <a:r>
              <a:rPr lang="en-IN" b="1" dirty="0" err="1"/>
              <a:t>Gd</a:t>
            </a:r>
            <a:r>
              <a:rPr lang="en-IN" b="1" dirty="0"/>
              <a:t>-DTPA) that are commonly used as</a:t>
            </a:r>
          </a:p>
          <a:p>
            <a:r>
              <a:rPr lang="en-IN" b="1" dirty="0"/>
              <a:t>CMR contrast agents are:</a:t>
            </a:r>
          </a:p>
          <a:p>
            <a:r>
              <a:rPr lang="en-IN" dirty="0"/>
              <a:t>A. Intracellular agents</a:t>
            </a:r>
          </a:p>
          <a:p>
            <a:r>
              <a:rPr lang="en-IN" dirty="0"/>
              <a:t>B. Extracellular agents</a:t>
            </a:r>
          </a:p>
          <a:p>
            <a:r>
              <a:rPr lang="en-IN" dirty="0"/>
              <a:t>C. 60% extracellular and 40% intracellular</a:t>
            </a:r>
          </a:p>
          <a:p>
            <a:r>
              <a:rPr lang="en-IN" dirty="0"/>
              <a:t>D</a:t>
            </a:r>
            <a:r>
              <a:rPr lang="en-IN" dirty="0" smtClean="0"/>
              <a:t>. </a:t>
            </a:r>
            <a:r>
              <a:rPr lang="en-IN" dirty="0"/>
              <a:t>Extracellular for the first 5 minutes after administration and then intracellular</a:t>
            </a:r>
          </a:p>
        </p:txBody>
      </p:sp>
    </p:spTree>
    <p:extLst>
      <p:ext uri="{BB962C8B-B14F-4D97-AF65-F5344CB8AC3E}">
        <p14:creationId xmlns:p14="http://schemas.microsoft.com/office/powerpoint/2010/main" val="420774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529885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In the presence of Bo field, the protons do not simply line up but </a:t>
            </a:r>
            <a:r>
              <a:rPr lang="en-US" dirty="0" err="1" smtClean="0"/>
              <a:t>precess</a:t>
            </a:r>
            <a:r>
              <a:rPr lang="en-US" dirty="0" smtClean="0"/>
              <a:t> or ‘wobble’ around the Bo axis.</a:t>
            </a:r>
          </a:p>
          <a:p>
            <a:r>
              <a:rPr lang="en-US" dirty="0" smtClean="0"/>
              <a:t>Analogous to spinning top, spins around its axis + </a:t>
            </a:r>
            <a:r>
              <a:rPr lang="en-US" dirty="0" err="1" smtClean="0"/>
              <a:t>precessing</a:t>
            </a:r>
            <a:r>
              <a:rPr lang="en-US" dirty="0" smtClean="0"/>
              <a:t> around its surface point of contact.</a:t>
            </a:r>
            <a:endParaRPr lang="en-IN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Larmor</a:t>
            </a:r>
            <a:r>
              <a:rPr lang="en-US" dirty="0" smtClean="0"/>
              <a:t> Equation      </a:t>
            </a:r>
            <a:r>
              <a:rPr lang="el-GR" dirty="0" smtClean="0"/>
              <a:t>ω</a:t>
            </a:r>
            <a:r>
              <a:rPr lang="en-US" dirty="0" smtClean="0"/>
              <a:t>o=</a:t>
            </a:r>
            <a:r>
              <a:rPr lang="en-US" dirty="0" err="1" smtClean="0"/>
              <a:t>ɣ×Bo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IN" dirty="0" err="1" smtClean="0"/>
              <a:t>Larmor</a:t>
            </a:r>
            <a:r>
              <a:rPr lang="en-IN" dirty="0" smtClean="0"/>
              <a:t> frequency </a:t>
            </a:r>
            <a:r>
              <a:rPr lang="en-IN" dirty="0"/>
              <a:t>proportional to the strength </a:t>
            </a:r>
            <a:r>
              <a:rPr lang="en-IN" dirty="0" smtClean="0"/>
              <a:t>of the </a:t>
            </a:r>
            <a:r>
              <a:rPr lang="en-IN" dirty="0"/>
              <a:t>magnetic </a:t>
            </a:r>
            <a:r>
              <a:rPr lang="en-IN" dirty="0" smtClean="0"/>
              <a:t>field. </a:t>
            </a:r>
          </a:p>
          <a:p>
            <a:pPr marL="0" indent="0">
              <a:buNone/>
            </a:pPr>
            <a:r>
              <a:rPr lang="en-US" dirty="0" smtClean="0"/>
              <a:t> 42.57 X 1.5 = 63.8 Hz for 1.5T</a:t>
            </a:r>
            <a:endParaRPr lang="en-IN" dirty="0" smtClean="0"/>
          </a:p>
          <a:p>
            <a:r>
              <a:rPr lang="en-IN" dirty="0"/>
              <a:t>A</a:t>
            </a:r>
            <a:r>
              <a:rPr lang="en-IN" dirty="0" smtClean="0"/>
              <a:t>lso </a:t>
            </a:r>
            <a:r>
              <a:rPr lang="en-IN" dirty="0"/>
              <a:t>known </a:t>
            </a:r>
            <a:r>
              <a:rPr lang="en-IN" dirty="0" smtClean="0"/>
              <a:t>as the </a:t>
            </a:r>
            <a:r>
              <a:rPr lang="en-IN" dirty="0"/>
              <a:t>resonant frequency, as the protons only </a:t>
            </a:r>
            <a:r>
              <a:rPr lang="en-IN" dirty="0" smtClean="0"/>
              <a:t>absorb energy </a:t>
            </a:r>
            <a:r>
              <a:rPr lang="en-IN" dirty="0"/>
              <a:t>(or resonate) at this characteristic frequency.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48" y="1845734"/>
            <a:ext cx="2540557" cy="31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3753</TotalTime>
  <Words>6221</Words>
  <Application>Microsoft Office PowerPoint</Application>
  <PresentationFormat>Widescreen</PresentationFormat>
  <Paragraphs>598</Paragraphs>
  <Slides>83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AdvGTIMES-R</vt:lpstr>
      <vt:lpstr>Calibri</vt:lpstr>
      <vt:lpstr>Calibri Light</vt:lpstr>
      <vt:lpstr>Wingdings</vt:lpstr>
      <vt:lpstr>Retrospect</vt:lpstr>
      <vt:lpstr>CARDIAC MRI- Basics and role in coronary artery disease</vt:lpstr>
      <vt:lpstr>Introduction</vt:lpstr>
      <vt:lpstr>MR Imaging system</vt:lpstr>
      <vt:lpstr>PowerPoint Presentation</vt:lpstr>
      <vt:lpstr>Imaging Planes Body planes and Cardiac planes.</vt:lpstr>
      <vt:lpstr>Origin of MR signal</vt:lpstr>
      <vt:lpstr>PowerPoint Presentation</vt:lpstr>
      <vt:lpstr>PowerPoint Presentation</vt:lpstr>
      <vt:lpstr>Precession </vt:lpstr>
      <vt:lpstr>Resonance</vt:lpstr>
      <vt:lpstr>Radiofrequency pulses</vt:lpstr>
      <vt:lpstr>PowerPoint Presentation</vt:lpstr>
      <vt:lpstr>Relaxation</vt:lpstr>
      <vt:lpstr>T1 relaxation</vt:lpstr>
      <vt:lpstr>Significance of T1 value</vt:lpstr>
      <vt:lpstr>T2 relaxation</vt:lpstr>
      <vt:lpstr>T2* relaxation</vt:lpstr>
      <vt:lpstr>PowerPoint Presentation</vt:lpstr>
      <vt:lpstr>Significance of T2 value</vt:lpstr>
      <vt:lpstr>PowerPoint Presentation</vt:lpstr>
      <vt:lpstr>Inversion recovery(IR)</vt:lpstr>
      <vt:lpstr>MR echoes</vt:lpstr>
      <vt:lpstr>Gradient echo</vt:lpstr>
      <vt:lpstr>Spin echo</vt:lpstr>
      <vt:lpstr>Spin echo versus gradient echo</vt:lpstr>
      <vt:lpstr>Time of Repetition (TR) and Echo time (TE) </vt:lpstr>
      <vt:lpstr>IMAGE CONTRAST</vt:lpstr>
      <vt:lpstr>The TR controls the T1 weighting</vt:lpstr>
      <vt:lpstr>TE controls the T2 weighting</vt:lpstr>
      <vt:lpstr>PowerPoint Presentation</vt:lpstr>
      <vt:lpstr>T1 weighted vs T2 weighted image</vt:lpstr>
      <vt:lpstr>PowerPoint Presentation</vt:lpstr>
      <vt:lpstr>The K- Space</vt:lpstr>
      <vt:lpstr>Fourier Transform</vt:lpstr>
      <vt:lpstr>Synchronising with the cardiac cycle</vt:lpstr>
      <vt:lpstr>PowerPoint Presentation</vt:lpstr>
      <vt:lpstr>Dealing with respiratory motion</vt:lpstr>
      <vt:lpstr>Safety issues</vt:lpstr>
      <vt:lpstr>Magnetic resonance imaging in patients with implanted cardiac devices</vt:lpstr>
      <vt:lpstr>PowerPoint Presentation</vt:lpstr>
      <vt:lpstr>Contrast agents</vt:lpstr>
      <vt:lpstr>Adverse effects</vt:lpstr>
      <vt:lpstr>Nephrogenic systemic fibrosis</vt:lpstr>
      <vt:lpstr>Assessment of CAD</vt:lpstr>
      <vt:lpstr>Functional Imaging</vt:lpstr>
      <vt:lpstr>PowerPoint Presentation</vt:lpstr>
      <vt:lpstr>PowerPoint Presentation</vt:lpstr>
      <vt:lpstr>Myocardial perfusion</vt:lpstr>
      <vt:lpstr>Perfusion defect</vt:lpstr>
      <vt:lpstr>Dark rim artefacts</vt:lpstr>
      <vt:lpstr>Late Gadolinium Enhancement (LGE)</vt:lpstr>
      <vt:lpstr>PowerPoint Presentation</vt:lpstr>
      <vt:lpstr>Hyperenhancement patterns</vt:lpstr>
      <vt:lpstr>Stress MRI</vt:lpstr>
      <vt:lpstr>PowerPoint Presentation</vt:lpstr>
      <vt:lpstr>Pharmacologic protocol</vt:lpstr>
      <vt:lpstr>PowerPoint Presentation</vt:lpstr>
      <vt:lpstr>PowerPoint Presentation</vt:lpstr>
      <vt:lpstr>Vasodilator agents/ Stress perfusion CMR</vt:lpstr>
      <vt:lpstr>Risk stratification</vt:lpstr>
      <vt:lpstr>Appropriate use criteria ACC/AHA 2006</vt:lpstr>
      <vt:lpstr>Edema Imaging</vt:lpstr>
      <vt:lpstr>Myocardial viability</vt:lpstr>
      <vt:lpstr>Evaluation of myocardial viability with MRI techniques (chronic IHD)</vt:lpstr>
      <vt:lpstr>Viability in Acute MI</vt:lpstr>
      <vt:lpstr>Time varying signal intensity changes following contrast administration in a patient with acute MI</vt:lpstr>
      <vt:lpstr>Infarct related complications</vt:lpstr>
      <vt:lpstr>MR angiography of coronaries</vt:lpstr>
      <vt:lpstr>Feasibility of coronary MRA</vt:lpstr>
      <vt:lpstr>PowerPoint Presentation</vt:lpstr>
      <vt:lpstr>Plaque characterisation by MRI.</vt:lpstr>
      <vt:lpstr>PowerPoint Presentation</vt:lpstr>
      <vt:lpstr>MCQ 1</vt:lpstr>
      <vt:lpstr>MCQ 2</vt:lpstr>
      <vt:lpstr>MCQ 3</vt:lpstr>
      <vt:lpstr>MCQ 4</vt:lpstr>
      <vt:lpstr>MCQ 5</vt:lpstr>
      <vt:lpstr>MCQ 6</vt:lpstr>
      <vt:lpstr>MCQ 7</vt:lpstr>
      <vt:lpstr>MCQ 8</vt:lpstr>
      <vt:lpstr>MCQ 9</vt:lpstr>
      <vt:lpstr>MCQ 10</vt:lpstr>
      <vt:lpstr>MCQ 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MRI</dc:title>
  <dc:creator>Acer</dc:creator>
  <cp:lastModifiedBy>Acer</cp:lastModifiedBy>
  <cp:revision>169</cp:revision>
  <dcterms:created xsi:type="dcterms:W3CDTF">2016-01-06T17:46:53Z</dcterms:created>
  <dcterms:modified xsi:type="dcterms:W3CDTF">2016-01-26T03:04:49Z</dcterms:modified>
</cp:coreProperties>
</file>